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1740" r:id="rId2"/>
    <p:sldId id="421" r:id="rId3"/>
    <p:sldId id="1574" r:id="rId4"/>
    <p:sldId id="1766" r:id="rId5"/>
    <p:sldId id="1746" r:id="rId6"/>
    <p:sldId id="1748" r:id="rId7"/>
    <p:sldId id="1749" r:id="rId8"/>
    <p:sldId id="1750" r:id="rId9"/>
    <p:sldId id="1751" r:id="rId10"/>
    <p:sldId id="1752" r:id="rId11"/>
    <p:sldId id="1753" r:id="rId12"/>
    <p:sldId id="1754" r:id="rId13"/>
    <p:sldId id="1755" r:id="rId14"/>
    <p:sldId id="1756" r:id="rId15"/>
    <p:sldId id="1758" r:id="rId16"/>
    <p:sldId id="1762" r:id="rId17"/>
    <p:sldId id="276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1" r:id="rId29"/>
    <p:sldId id="1760" r:id="rId30"/>
    <p:sldId id="1759" r:id="rId31"/>
    <p:sldId id="275" r:id="rId32"/>
    <p:sldId id="1763" r:id="rId33"/>
    <p:sldId id="1764" r:id="rId34"/>
    <p:sldId id="279" r:id="rId35"/>
    <p:sldId id="1765" r:id="rId36"/>
    <p:sldId id="1767" r:id="rId37"/>
    <p:sldId id="277" r:id="rId38"/>
    <p:sldId id="1768" r:id="rId39"/>
    <p:sldId id="1731" r:id="rId40"/>
    <p:sldId id="399" r:id="rId41"/>
    <p:sldId id="1581" r:id="rId42"/>
    <p:sldId id="406" r:id="rId43"/>
    <p:sldId id="407" r:id="rId44"/>
    <p:sldId id="408" r:id="rId45"/>
    <p:sldId id="1726" r:id="rId46"/>
    <p:sldId id="426" r:id="rId47"/>
    <p:sldId id="1761" r:id="rId48"/>
    <p:sldId id="158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>
      <p:cViewPr varScale="1">
        <p:scale>
          <a:sx n="70" d="100"/>
          <a:sy n="70" d="100"/>
        </p:scale>
        <p:origin x="750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BD763F-5AEB-5560-9FC3-721D3A823A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EE943-90AB-85F5-0CB5-56D65CD6FE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B7929-3A0E-44C4-B3F3-F88EC3A79B2E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B901F-E9E8-0EE1-8E54-4E2E18239B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Prepare By Dr. Akhtar Jamil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6F829-F059-5784-25C5-156354E8C3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00B00-DD12-4618-960E-7AC2B16B8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858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AC0C8-AC5D-4DB5-8C30-510940268488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Prepare By Dr. Akhtar Jamil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72490-0262-2A39-5A39-031C7A9270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E87B58-A937-4E49-9180-D3AAFE167704}" type="datetime1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92A8F-B475-A576-290C-FD4AA85160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Prepare By Dr. Akhtar Jamil</a:t>
            </a:r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7">
            <a:extLst>
              <a:ext uri="{FF2B5EF4-FFF2-40B4-BE49-F238E27FC236}">
                <a16:creationId xmlns:a16="http://schemas.microsoft.com/office/drawing/2014/main" id="{01524595-77AC-E115-6531-B83A7CCEF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28EE0E24-F3E7-486F-AA39-6DB262FA3F0E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361EB73D-4530-99F1-5874-94FDD9024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569075"/>
            <a:ext cx="38608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E6B46-D947-6D89-251A-3ADABB23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31FE88-0BDB-D9FF-065C-03445BA3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2" y="6497782"/>
            <a:ext cx="2844800" cy="457200"/>
          </a:xfrm>
        </p:spPr>
        <p:txBody>
          <a:bodyPr/>
          <a:lstStyle/>
          <a:p>
            <a:fld id="{8DDB4C3D-DBCC-4E9C-ADAD-DEA9D6DF7EBA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3BFB37-1269-48FF-BBEE-63795EB7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518564"/>
            <a:ext cx="3860800" cy="436418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F7DB66-963E-D819-B51A-F4A2286E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BD071B14-DADA-AE6D-7B40-C32B09C6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CF0F551E-4EF5-4C03-8D1A-62E3FEDFA9B8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D2AFC42-5733-F989-4E36-C451B23F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7B62-E14E-42B3-ABDB-5C5B9B4C49C6}" type="datetime1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7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6800" y="6474691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algn="ctr"/>
            <a:fld id="{393C611D-91CF-4616-BF52-015DB9060CDC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jpg"/><Relationship Id="rId7" Type="http://schemas.openxmlformats.org/officeDocument/2006/relationships/image" Target="../media/image2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21" Type="http://schemas.openxmlformats.org/officeDocument/2006/relationships/image" Target="../media/image47.jp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8.png"/><Relationship Id="rId16" Type="http://schemas.openxmlformats.org/officeDocument/2006/relationships/image" Target="../media/image43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jp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jpg"/><Relationship Id="rId1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12" Type="http://schemas.openxmlformats.org/officeDocument/2006/relationships/image" Target="../media/image86.png"/><Relationship Id="rId2" Type="http://schemas.openxmlformats.org/officeDocument/2006/relationships/image" Target="../media/image69.jp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g"/><Relationship Id="rId11" Type="http://schemas.openxmlformats.org/officeDocument/2006/relationships/image" Target="../media/image85.png"/><Relationship Id="rId5" Type="http://schemas.openxmlformats.org/officeDocument/2006/relationships/image" Target="../media/image72.jp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68.png"/><Relationship Id="rId1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.png"/><Relationship Id="rId3" Type="http://schemas.openxmlformats.org/officeDocument/2006/relationships/image" Target="../media/image80.png"/><Relationship Id="rId7" Type="http://schemas.openxmlformats.org/officeDocument/2006/relationships/image" Target="../media/image78.png"/><Relationship Id="rId12" Type="http://schemas.openxmlformats.org/officeDocument/2006/relationships/image" Target="../media/image1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11" Type="http://schemas.openxmlformats.org/officeDocument/2006/relationships/image" Target="../media/image129.png"/><Relationship Id="rId5" Type="http://schemas.openxmlformats.org/officeDocument/2006/relationships/image" Target="../media/image125.png"/><Relationship Id="rId10" Type="http://schemas.openxmlformats.org/officeDocument/2006/relationships/image" Target="../media/image128.png"/><Relationship Id="rId4" Type="http://schemas.openxmlformats.org/officeDocument/2006/relationships/image" Target="../media/image75.png"/><Relationship Id="rId9" Type="http://schemas.openxmlformats.org/officeDocument/2006/relationships/image" Target="../media/image81.png"/><Relationship Id="rId1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4.png"/><Relationship Id="rId4" Type="http://schemas.openxmlformats.org/officeDocument/2006/relationships/image" Target="../media/image141.png"/><Relationship Id="rId9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jp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00AF7079-13A6-4BFB-AABE-00BD3F0FDB70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Variational Autoencoders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Muhammad Nouman Noor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Artificial Intelligence and Data Science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37600" y="6477000"/>
            <a:ext cx="28448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t-IT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AI-5004 Adv. Topics in Generative AI</a:t>
            </a:r>
            <a:endParaRPr lang="it-IT" sz="2800" dirty="0"/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8D54B-05BC-CF2A-C446-73E5620D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0265" y="6506547"/>
            <a:ext cx="3860800" cy="457200"/>
          </a:xfrm>
        </p:spPr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Some </a:t>
            </a:r>
            <a:r>
              <a:rPr spc="-7" dirty="0"/>
              <a:t>background first: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10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fld id="{DF1E84F1-81EA-499C-BD4F-59275A9F28D0}" type="datetime1">
              <a:rPr lang="en-US" spc="-7" smtClean="0"/>
              <a:t>10/8/2025</a:t>
            </a:fld>
            <a:endParaRPr spc="-7" dirty="0"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12"/>
          </p:nvPr>
        </p:nvSpPr>
        <p:spPr>
          <a:xfrm>
            <a:off x="11858625" y="4560888"/>
            <a:ext cx="333375" cy="61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10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4284840" y="2234406"/>
            <a:ext cx="3059853" cy="3519593"/>
            <a:chOff x="3213630" y="1675804"/>
            <a:chExt cx="2294890" cy="2639695"/>
          </a:xfrm>
        </p:grpSpPr>
        <p:sp>
          <p:nvSpPr>
            <p:cNvPr id="4" name="object 4"/>
            <p:cNvSpPr/>
            <p:nvPr/>
          </p:nvSpPr>
          <p:spPr>
            <a:xfrm>
              <a:off x="3218393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18393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232541" y="3460393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626242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626242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191541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3291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143291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32541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1541" y="2400345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8666" y="2070745"/>
              <a:ext cx="408305" cy="311785"/>
            </a:xfrm>
            <a:custGeom>
              <a:avLst/>
              <a:gdLst/>
              <a:ahLst/>
              <a:cxnLst/>
              <a:rect l="l" t="t" r="r" b="b"/>
              <a:pathLst>
                <a:path w="408304" h="311785">
                  <a:moveTo>
                    <a:pt x="4076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407699" y="0"/>
                  </a:lnTo>
                  <a:lnTo>
                    <a:pt x="407699" y="3113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028666" y="2070745"/>
              <a:ext cx="408305" cy="311785"/>
            </a:xfrm>
            <a:custGeom>
              <a:avLst/>
              <a:gdLst/>
              <a:ahLst/>
              <a:cxnLst/>
              <a:rect l="l" t="t" r="r" b="b"/>
              <a:pathLst>
                <a:path w="408304" h="311785">
                  <a:moveTo>
                    <a:pt x="0" y="0"/>
                  </a:moveTo>
                  <a:lnTo>
                    <a:pt x="407699" y="0"/>
                  </a:lnTo>
                  <a:lnTo>
                    <a:pt x="4076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641" y="2089495"/>
              <a:ext cx="155713" cy="235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5464" y="2070745"/>
              <a:ext cx="408305" cy="311785"/>
            </a:xfrm>
            <a:custGeom>
              <a:avLst/>
              <a:gdLst/>
              <a:ahLst/>
              <a:cxnLst/>
              <a:rect l="l" t="t" r="r" b="b"/>
              <a:pathLst>
                <a:path w="408304" h="311785">
                  <a:moveTo>
                    <a:pt x="4076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407699" y="0"/>
                  </a:lnTo>
                  <a:lnTo>
                    <a:pt x="407699" y="3113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5464" y="2070745"/>
              <a:ext cx="408305" cy="311785"/>
            </a:xfrm>
            <a:custGeom>
              <a:avLst/>
              <a:gdLst/>
              <a:ahLst/>
              <a:cxnLst/>
              <a:rect l="l" t="t" r="r" b="b"/>
              <a:pathLst>
                <a:path w="408304" h="311785">
                  <a:moveTo>
                    <a:pt x="0" y="0"/>
                  </a:moveTo>
                  <a:lnTo>
                    <a:pt x="407699" y="0"/>
                  </a:lnTo>
                  <a:lnTo>
                    <a:pt x="4076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221464" y="2131115"/>
              <a:ext cx="155699" cy="1713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232516" y="1747051"/>
              <a:ext cx="317500" cy="323850"/>
            </a:xfrm>
            <a:custGeom>
              <a:avLst/>
              <a:gdLst/>
              <a:ahLst/>
              <a:cxnLst/>
              <a:rect l="l" t="t" r="r" b="b"/>
              <a:pathLst>
                <a:path w="317500" h="323850">
                  <a:moveTo>
                    <a:pt x="0" y="323694"/>
                  </a:moveTo>
                  <a:lnTo>
                    <a:pt x="31747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517990" y="1675804"/>
              <a:ext cx="102049" cy="1028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21115" y="1748451"/>
              <a:ext cx="366395" cy="322580"/>
            </a:xfrm>
            <a:custGeom>
              <a:avLst/>
              <a:gdLst/>
              <a:ahLst/>
              <a:cxnLst/>
              <a:rect l="l" t="t" r="r" b="b"/>
              <a:pathLst>
                <a:path w="366395" h="322580">
                  <a:moveTo>
                    <a:pt x="366299" y="32229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46690" y="1681819"/>
              <a:ext cx="104749" cy="997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147457" y="4679509"/>
            <a:ext cx="11675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90367" y="5271441"/>
            <a:ext cx="13868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52961" y="3985951"/>
            <a:ext cx="12352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47456" y="3393979"/>
            <a:ext cx="12869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Classifier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6469" y="2771588"/>
            <a:ext cx="21463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Predicted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Label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880617" y="2652128"/>
            <a:ext cx="110067" cy="3147907"/>
            <a:chOff x="5910463" y="1989096"/>
            <a:chExt cx="82550" cy="2360930"/>
          </a:xfrm>
        </p:grpSpPr>
        <p:sp>
          <p:nvSpPr>
            <p:cNvPr id="30" name="object 30"/>
            <p:cNvSpPr/>
            <p:nvPr/>
          </p:nvSpPr>
          <p:spPr>
            <a:xfrm>
              <a:off x="5951463" y="198909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0"/>
                  </a:moveTo>
                  <a:lnTo>
                    <a:pt x="0" y="22643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910463" y="4243966"/>
              <a:ext cx="81999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051754" y="3316553"/>
            <a:ext cx="1282700" cy="132963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Fine-tune  encoder  jointly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with  </a:t>
            </a:r>
            <a:r>
              <a:rPr sz="2133" dirty="0">
                <a:latin typeface="Arial"/>
                <a:cs typeface="Arial"/>
              </a:rPr>
              <a:t>classifier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33771" y="1413375"/>
            <a:ext cx="193040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indent="49952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Loss function  </a:t>
            </a:r>
            <a:r>
              <a:rPr sz="2400" dirty="0">
                <a:latin typeface="Arial"/>
                <a:cs typeface="Arial"/>
              </a:rPr>
              <a:t>(Softmax,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etc)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4032" y="3704257"/>
            <a:ext cx="2277533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Encoder </a:t>
            </a:r>
            <a:r>
              <a:rPr sz="2133" dirty="0">
                <a:latin typeface="Arial"/>
                <a:cs typeface="Arial"/>
              </a:rPr>
              <a:t>can </a:t>
            </a:r>
            <a:r>
              <a:rPr sz="2133" spc="-7" dirty="0">
                <a:latin typeface="Arial"/>
                <a:cs typeface="Arial"/>
              </a:rPr>
              <a:t>be  used to initialize </a:t>
            </a:r>
            <a:r>
              <a:rPr sz="2133" dirty="0">
                <a:latin typeface="Arial"/>
                <a:cs typeface="Arial"/>
              </a:rPr>
              <a:t>a  </a:t>
            </a:r>
            <a:r>
              <a:rPr sz="2133" b="1" spc="-7" dirty="0">
                <a:latin typeface="Arial"/>
                <a:cs typeface="Arial"/>
              </a:rPr>
              <a:t>supervised</a:t>
            </a:r>
            <a:r>
              <a:rPr sz="2133" b="1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model</a:t>
            </a:r>
            <a:endParaRPr sz="2133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591347" y="5175023"/>
            <a:ext cx="2423628" cy="4767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10935286" y="1789782"/>
            <a:ext cx="6138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plane</a:t>
            </a:r>
            <a:endParaRPr sz="1867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626251" y="2169218"/>
            <a:ext cx="4301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dog</a:t>
            </a:r>
            <a:endParaRPr sz="18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538233" y="2169193"/>
            <a:ext cx="5088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deer</a:t>
            </a:r>
            <a:endParaRPr sz="186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064809" y="1789782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bird</a:t>
            </a:r>
            <a:endParaRPr sz="186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377421" y="2169193"/>
            <a:ext cx="54694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truck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699019" y="3216109"/>
            <a:ext cx="2179319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086" marR="6773" algn="ctr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Train for final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task  </a:t>
            </a:r>
            <a:r>
              <a:rPr sz="2133" dirty="0">
                <a:latin typeface="Arial"/>
                <a:cs typeface="Arial"/>
              </a:rPr>
              <a:t>(sometimes </a:t>
            </a:r>
            <a:r>
              <a:rPr sz="2133" spc="-7" dirty="0">
                <a:latin typeface="Arial"/>
                <a:cs typeface="Arial"/>
              </a:rPr>
              <a:t>with  </a:t>
            </a:r>
            <a:r>
              <a:rPr sz="2133" dirty="0">
                <a:latin typeface="Arial"/>
                <a:cs typeface="Arial"/>
              </a:rPr>
              <a:t>small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data)</a:t>
            </a:r>
            <a:endParaRPr sz="2133">
              <a:latin typeface="Arial"/>
              <a:cs typeface="Arial"/>
            </a:endParaRP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7440448E-45B9-2951-F365-09004BC0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Some </a:t>
            </a:r>
            <a:r>
              <a:rPr spc="-7" dirty="0"/>
              <a:t>background first: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10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fld id="{BF86F4B3-816C-43DA-A917-6697644D5F25}" type="datetime1">
              <a:rPr lang="en-US" spc="-7" smtClean="0"/>
              <a:t>10/8/2025</a:t>
            </a:fld>
            <a:endParaRPr spc="-7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12"/>
          </p:nvPr>
        </p:nvSpPr>
        <p:spPr>
          <a:xfrm>
            <a:off x="11858625" y="4560888"/>
            <a:ext cx="333375" cy="61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11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83968" y="3985951"/>
            <a:ext cx="4624493" cy="16944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8914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2200">
              <a:latin typeface="Arial"/>
              <a:cs typeface="Arial"/>
            </a:endParaRPr>
          </a:p>
          <a:p>
            <a:pPr marR="6773" algn="r"/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1787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78441" y="2746528"/>
            <a:ext cx="2717800" cy="2899833"/>
            <a:chOff x="2908831" y="2059895"/>
            <a:chExt cx="2038350" cy="2174875"/>
          </a:xfrm>
        </p:grpSpPr>
        <p:sp>
          <p:nvSpPr>
            <p:cNvPr id="12" name="object 12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4842" y="2089495"/>
              <a:ext cx="165774" cy="235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41057" y="3393979"/>
            <a:ext cx="11861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91998" y="2617906"/>
            <a:ext cx="19981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6773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67657" y="1421398"/>
            <a:ext cx="3702473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algn="just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Autoencoders </a:t>
            </a:r>
            <a:r>
              <a:rPr sz="2133" dirty="0">
                <a:latin typeface="Arial"/>
                <a:cs typeface="Arial"/>
              </a:rPr>
              <a:t>can reconstruct  </a:t>
            </a:r>
            <a:r>
              <a:rPr sz="2133" spc="-7" dirty="0">
                <a:latin typeface="Arial"/>
                <a:cs typeface="Arial"/>
              </a:rPr>
              <a:t>data, and </a:t>
            </a:r>
            <a:r>
              <a:rPr sz="2133" dirty="0">
                <a:latin typeface="Arial"/>
                <a:cs typeface="Arial"/>
              </a:rPr>
              <a:t>can </a:t>
            </a:r>
            <a:r>
              <a:rPr sz="2133" spc="-7" dirty="0">
                <a:latin typeface="Arial"/>
                <a:cs typeface="Arial"/>
              </a:rPr>
              <a:t>learn features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to  initialize </a:t>
            </a:r>
            <a:r>
              <a:rPr sz="2133" dirty="0">
                <a:latin typeface="Arial"/>
                <a:cs typeface="Arial"/>
              </a:rPr>
              <a:t>a supervised</a:t>
            </a:r>
            <a:r>
              <a:rPr sz="2133" spc="-7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model</a:t>
            </a:r>
            <a:endParaRPr sz="21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7656" y="2742195"/>
            <a:ext cx="3974253" cy="132963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Features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capture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factors of 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variation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in training data. Can</a:t>
            </a:r>
            <a:r>
              <a:rPr sz="2133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we  generate new images from an  autoencoder?</a:t>
            </a:r>
            <a:endParaRPr sz="2133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CF0E536-0C41-9A06-55E9-1DBC5910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366" y="4478321"/>
            <a:ext cx="15654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from  true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prior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804" y="5212796"/>
            <a:ext cx="785507" cy="323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47950" y="3566225"/>
            <a:ext cx="1432783" cy="390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10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fld id="{1CD149E7-2FB8-47CF-A705-113030E8A54E}" type="datetime1">
              <a:rPr lang="en-US" spc="-7" smtClean="0"/>
              <a:t>10/8/2025</a:t>
            </a:fld>
            <a:endParaRPr spc="-7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xfrm>
            <a:off x="11858625" y="4560888"/>
            <a:ext cx="333375" cy="61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12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091746" y="1669029"/>
            <a:ext cx="1099711" cy="395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367533" y="1097960"/>
            <a:ext cx="10447020" cy="122428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55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Probabilistic </a:t>
            </a:r>
            <a:r>
              <a:rPr sz="2133" dirty="0">
                <a:latin typeface="Arial"/>
                <a:cs typeface="Arial"/>
              </a:rPr>
              <a:t>spin </a:t>
            </a:r>
            <a:r>
              <a:rPr sz="2133" spc="-7" dirty="0">
                <a:latin typeface="Arial"/>
                <a:cs typeface="Arial"/>
              </a:rPr>
              <a:t>on autoencoders </a:t>
            </a:r>
            <a:r>
              <a:rPr sz="2133" dirty="0">
                <a:latin typeface="Arial"/>
                <a:cs typeface="Arial"/>
              </a:rPr>
              <a:t>- </a:t>
            </a:r>
            <a:r>
              <a:rPr sz="2133" spc="-7" dirty="0">
                <a:latin typeface="Arial"/>
                <a:cs typeface="Arial"/>
              </a:rPr>
              <a:t>will let us </a:t>
            </a:r>
            <a:r>
              <a:rPr sz="2133" dirty="0">
                <a:latin typeface="Arial"/>
                <a:cs typeface="Arial"/>
              </a:rPr>
              <a:t>sample </a:t>
            </a:r>
            <a:r>
              <a:rPr sz="2133" spc="-7" dirty="0">
                <a:latin typeface="Arial"/>
                <a:cs typeface="Arial"/>
              </a:rPr>
              <a:t>from the </a:t>
            </a:r>
            <a:r>
              <a:rPr sz="2133" dirty="0">
                <a:latin typeface="Arial"/>
                <a:cs typeface="Arial"/>
              </a:rPr>
              <a:t>model </a:t>
            </a:r>
            <a:r>
              <a:rPr sz="2133" spc="-7" dirty="0">
                <a:latin typeface="Arial"/>
                <a:cs typeface="Arial"/>
              </a:rPr>
              <a:t>to generate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data!</a:t>
            </a:r>
            <a:endParaRPr sz="2133">
              <a:latin typeface="Arial"/>
              <a:cs typeface="Arial"/>
            </a:endParaRPr>
          </a:p>
          <a:p>
            <a:pPr marL="16933" marR="692556">
              <a:lnSpc>
                <a:spcPct val="101600"/>
              </a:lnSpc>
              <a:spcBef>
                <a:spcPts val="1820"/>
              </a:spcBef>
              <a:tabLst>
                <a:tab pos="3904729" algn="l"/>
              </a:tabLst>
            </a:pPr>
            <a:r>
              <a:rPr sz="2133" spc="-7" dirty="0">
                <a:latin typeface="Arial"/>
                <a:cs typeface="Arial"/>
              </a:rPr>
              <a:t>Assume training</a:t>
            </a:r>
            <a:r>
              <a:rPr sz="21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	is generated from underlying unobserved </a:t>
            </a:r>
            <a:r>
              <a:rPr sz="2133" dirty="0">
                <a:latin typeface="Arial"/>
                <a:cs typeface="Arial"/>
              </a:rPr>
              <a:t>(latent)  representation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z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6211" y="3145294"/>
            <a:ext cx="2717800" cy="2201333"/>
            <a:chOff x="1969658" y="2358970"/>
            <a:chExt cx="2038350" cy="1651000"/>
          </a:xfrm>
        </p:grpSpPr>
        <p:sp>
          <p:nvSpPr>
            <p:cNvPr id="9" name="object 9"/>
            <p:cNvSpPr/>
            <p:nvPr/>
          </p:nvSpPr>
          <p:spPr>
            <a:xfrm>
              <a:off x="1974420" y="2363732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411"/>
                  </a:moveTo>
                  <a:lnTo>
                    <a:pt x="0" y="311411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41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74420" y="2363732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411"/>
                  </a:lnTo>
                  <a:lnTo>
                    <a:pt x="0" y="3114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82270" y="3693567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2270" y="3693567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988568" y="2789369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9041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7569" y="2693394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99319" y="2439588"/>
              <a:ext cx="178499" cy="1597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99319" y="3769317"/>
              <a:ext cx="178499" cy="178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3765" y="2852723"/>
            <a:ext cx="18694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 from  true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conditional</a:t>
            </a:r>
            <a:endParaRPr sz="21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49781" y="5817074"/>
            <a:ext cx="61298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29955" y="2399919"/>
            <a:ext cx="5074072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b="1" spc="-7" dirty="0">
                <a:solidFill>
                  <a:srgbClr val="FF0000"/>
                </a:solidFill>
                <a:latin typeface="Arial"/>
                <a:cs typeface="Arial"/>
              </a:rPr>
              <a:t>Intuition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(remember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from autoencoders!):  </a:t>
            </a:r>
            <a:r>
              <a:rPr sz="2133" b="1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is an image, </a:t>
            </a:r>
            <a:r>
              <a:rPr sz="2133" b="1" dirty="0">
                <a:solidFill>
                  <a:srgbClr val="FF0000"/>
                </a:solidFill>
                <a:latin typeface="Arial"/>
                <a:cs typeface="Arial"/>
              </a:rPr>
              <a:t>z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is latent factors used to  generate </a:t>
            </a:r>
            <a:r>
              <a:rPr sz="2133" b="1" spc="-7" dirty="0">
                <a:solidFill>
                  <a:srgbClr val="FF0000"/>
                </a:solidFill>
                <a:latin typeface="Arial"/>
                <a:cs typeface="Arial"/>
              </a:rPr>
              <a:t>x: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attributes, orientation,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etc.</a:t>
            </a:r>
            <a:endParaRPr sz="2133">
              <a:latin typeface="Arial"/>
              <a:cs typeface="Arial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D020DD52-08CC-4E2C-2C37-43A9385B8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366" y="3868722"/>
            <a:ext cx="15654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from  true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prior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804" y="4603197"/>
            <a:ext cx="785507" cy="323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47950" y="2956627"/>
            <a:ext cx="1432783" cy="390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xfrm>
            <a:off x="11858625" y="4560888"/>
            <a:ext cx="333375" cy="61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13</a:t>
            </a:fld>
            <a:endParaRPr dirty="0"/>
          </a:p>
        </p:txBody>
      </p:sp>
      <p:grpSp>
        <p:nvGrpSpPr>
          <p:cNvPr id="6" name="object 6"/>
          <p:cNvGrpSpPr/>
          <p:nvPr/>
        </p:nvGrpSpPr>
        <p:grpSpPr>
          <a:xfrm>
            <a:off x="2626211" y="2535695"/>
            <a:ext cx="2717800" cy="2201333"/>
            <a:chOff x="1969658" y="1901771"/>
            <a:chExt cx="2038350" cy="1651000"/>
          </a:xfrm>
        </p:grpSpPr>
        <p:sp>
          <p:nvSpPr>
            <p:cNvPr id="7" name="object 7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8568" y="2332170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9041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7569" y="2236195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9319" y="1982379"/>
              <a:ext cx="178499" cy="1597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9319" y="3312118"/>
              <a:ext cx="178499" cy="178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3765" y="2243125"/>
            <a:ext cx="18694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 from  true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conditional</a:t>
            </a:r>
            <a:endParaRPr sz="21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8589" y="1383895"/>
            <a:ext cx="491998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We want to estimate the true parameters  of this generative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model.</a:t>
            </a:r>
            <a:endParaRPr sz="213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8588" y="2374494"/>
            <a:ext cx="454913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How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should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we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represent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213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18588" y="3034893"/>
            <a:ext cx="4879339" cy="145787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23978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Choose prior p(z) to be </a:t>
            </a:r>
            <a:r>
              <a:rPr sz="2133" dirty="0">
                <a:latin typeface="Arial"/>
                <a:cs typeface="Arial"/>
              </a:rPr>
              <a:t>simple, </a:t>
            </a:r>
            <a:r>
              <a:rPr sz="2133" spc="-7" dirty="0">
                <a:latin typeface="Arial"/>
                <a:cs typeface="Arial"/>
              </a:rPr>
              <a:t>e.g.  Gaussian.</a:t>
            </a:r>
            <a:endParaRPr sz="2133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  <a:spcBef>
                <a:spcPts val="993"/>
              </a:spcBef>
            </a:pPr>
            <a:r>
              <a:rPr sz="2133" spc="-7" dirty="0">
                <a:latin typeface="Arial"/>
                <a:cs typeface="Arial"/>
              </a:rPr>
              <a:t>Conditional p(x|z) is </a:t>
            </a:r>
            <a:r>
              <a:rPr sz="2133" dirty="0">
                <a:latin typeface="Arial"/>
                <a:cs typeface="Arial"/>
              </a:rPr>
              <a:t>complex (generates  </a:t>
            </a:r>
            <a:r>
              <a:rPr sz="2133" spc="-7" dirty="0">
                <a:latin typeface="Arial"/>
                <a:cs typeface="Arial"/>
              </a:rPr>
              <a:t>image) =&gt; </a:t>
            </a:r>
            <a:r>
              <a:rPr sz="2133" dirty="0">
                <a:latin typeface="Arial"/>
                <a:cs typeface="Arial"/>
              </a:rPr>
              <a:t>represent </a:t>
            </a:r>
            <a:r>
              <a:rPr sz="2133" spc="-7" dirty="0">
                <a:latin typeface="Arial"/>
                <a:cs typeface="Arial"/>
              </a:rPr>
              <a:t>with neural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network</a:t>
            </a:r>
            <a:endParaRPr sz="2133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24878" y="1484792"/>
            <a:ext cx="237999" cy="222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4132985" y="3344195"/>
            <a:ext cx="92964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Decoder  network</a:t>
            </a:r>
            <a:endParaRPr sz="186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49781" y="5817074"/>
            <a:ext cx="61298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8D3FBFD2-C08F-07F8-AD7A-A332A8F8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13DBCBCC-D9B2-4C9B-A5F9-DD0562FF192F}" type="datetime1">
              <a:rPr lang="en-US" smtClean="0"/>
              <a:t>10/8/2025</a:t>
            </a:fld>
            <a:endParaRPr lang="en-US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84A01D21-1201-568A-8ACB-7BC3C50C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366" y="3868722"/>
            <a:ext cx="15654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from  true</a:t>
            </a:r>
            <a:r>
              <a:rPr sz="2133" spc="-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prior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804" y="4603197"/>
            <a:ext cx="785507" cy="323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47950" y="2956627"/>
            <a:ext cx="1432783" cy="390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938A4907-3D24-A7FA-7933-3E350B8E5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Variational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10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fld id="{586C8F10-5FC8-44E4-A77C-C71F64ADD8D9}" type="datetime1">
              <a:rPr lang="en-US" spc="-7" smtClean="0"/>
              <a:t>10/8/2025</a:t>
            </a:fld>
            <a:endParaRPr spc="-7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12"/>
          </p:nvPr>
        </p:nvSpPr>
        <p:spPr>
          <a:xfrm>
            <a:off x="11858625" y="4560888"/>
            <a:ext cx="333375" cy="61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14</a:t>
            </a:fld>
            <a:endParaRPr dirty="0"/>
          </a:p>
        </p:txBody>
      </p:sp>
      <p:grpSp>
        <p:nvGrpSpPr>
          <p:cNvPr id="6" name="object 6"/>
          <p:cNvGrpSpPr/>
          <p:nvPr/>
        </p:nvGrpSpPr>
        <p:grpSpPr>
          <a:xfrm>
            <a:off x="2626211" y="2535695"/>
            <a:ext cx="2717800" cy="2201333"/>
            <a:chOff x="1969658" y="1901771"/>
            <a:chExt cx="2038350" cy="1651000"/>
          </a:xfrm>
        </p:grpSpPr>
        <p:sp>
          <p:nvSpPr>
            <p:cNvPr id="7" name="object 7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974420" y="1906533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2270" y="323636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8568" y="2332170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9041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7569" y="2236195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9319" y="1982379"/>
              <a:ext cx="178499" cy="1597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9319" y="3312118"/>
              <a:ext cx="178499" cy="178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3765" y="2243125"/>
            <a:ext cx="18694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Sample from  true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conditional</a:t>
            </a:r>
            <a:endParaRPr sz="213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8589" y="1383895"/>
            <a:ext cx="491998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We want to estimate the true parameters  of this generative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model.</a:t>
            </a:r>
            <a:endParaRPr sz="2133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224878" y="1484792"/>
            <a:ext cx="237999" cy="222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6320189" y="2399894"/>
            <a:ext cx="28896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How to train the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21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20189" y="3060293"/>
            <a:ext cx="55532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Learn </a:t>
            </a:r>
            <a:r>
              <a:rPr sz="2133" dirty="0">
                <a:latin typeface="Arial"/>
                <a:cs typeface="Arial"/>
              </a:rPr>
              <a:t>model </a:t>
            </a:r>
            <a:r>
              <a:rPr sz="2133" spc="-7" dirty="0">
                <a:latin typeface="Arial"/>
                <a:cs typeface="Arial"/>
              </a:rPr>
              <a:t>parameters  to </a:t>
            </a:r>
            <a:r>
              <a:rPr sz="2133" dirty="0">
                <a:latin typeface="Arial"/>
                <a:cs typeface="Arial"/>
              </a:rPr>
              <a:t>maximize </a:t>
            </a:r>
            <a:r>
              <a:rPr sz="2133" spc="-7" dirty="0">
                <a:latin typeface="Arial"/>
                <a:cs typeface="Arial"/>
              </a:rPr>
              <a:t>likelihood of training</a:t>
            </a:r>
            <a:r>
              <a:rPr sz="2133" spc="-4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72485" y="4329658"/>
            <a:ext cx="3530659" cy="381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4132985" y="3344195"/>
            <a:ext cx="92964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Decoder  network</a:t>
            </a:r>
            <a:endParaRPr sz="186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49781" y="5817074"/>
            <a:ext cx="6129867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Kingma and Welling, </a:t>
            </a:r>
            <a:r>
              <a:rPr sz="1600" dirty="0">
                <a:latin typeface="Arial"/>
                <a:cs typeface="Arial"/>
              </a:rPr>
              <a:t>“Auto-Encoding </a:t>
            </a:r>
            <a:r>
              <a:rPr sz="1600" spc="-7" dirty="0">
                <a:latin typeface="Arial"/>
                <a:cs typeface="Arial"/>
              </a:rPr>
              <a:t>Variational Bayes”, ICLR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5AAB321B-8AE3-5069-A7E7-082EE3BE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6389" y="2139642"/>
            <a:ext cx="3891279" cy="3199130"/>
            <a:chOff x="5072387" y="1282392"/>
            <a:chExt cx="3891279" cy="3199130"/>
          </a:xfrm>
        </p:grpSpPr>
        <p:sp>
          <p:nvSpPr>
            <p:cNvPr id="3" name="object 3"/>
            <p:cNvSpPr/>
            <p:nvPr/>
          </p:nvSpPr>
          <p:spPr>
            <a:xfrm>
              <a:off x="6625325" y="2451749"/>
              <a:ext cx="909955" cy="311785"/>
            </a:xfrm>
            <a:custGeom>
              <a:avLst/>
              <a:gdLst/>
              <a:ahLst/>
              <a:cxnLst/>
              <a:rect l="l" t="t" r="r" b="b"/>
              <a:pathLst>
                <a:path w="909954" h="311785">
                  <a:moveTo>
                    <a:pt x="9098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909899" y="0"/>
                  </a:lnTo>
                  <a:lnTo>
                    <a:pt x="909899" y="311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25325" y="2451749"/>
              <a:ext cx="909955" cy="311785"/>
            </a:xfrm>
            <a:custGeom>
              <a:avLst/>
              <a:gdLst/>
              <a:ahLst/>
              <a:cxnLst/>
              <a:rect l="l" t="t" r="r" b="b"/>
              <a:pathLst>
                <a:path w="909954" h="311785">
                  <a:moveTo>
                    <a:pt x="0" y="0"/>
                  </a:moveTo>
                  <a:lnTo>
                    <a:pt x="909899" y="0"/>
                  </a:lnTo>
                  <a:lnTo>
                    <a:pt x="9098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84725" y="2518209"/>
              <a:ext cx="178499" cy="178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24275" y="3336699"/>
              <a:ext cx="866140" cy="311785"/>
            </a:xfrm>
            <a:custGeom>
              <a:avLst/>
              <a:gdLst/>
              <a:ahLst/>
              <a:cxnLst/>
              <a:rect l="l" t="t" r="r" b="b"/>
              <a:pathLst>
                <a:path w="866140" h="311785">
                  <a:moveTo>
                    <a:pt x="8657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865799" y="0"/>
                  </a:lnTo>
                  <a:lnTo>
                    <a:pt x="865799" y="311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24275" y="3336699"/>
              <a:ext cx="866140" cy="311785"/>
            </a:xfrm>
            <a:custGeom>
              <a:avLst/>
              <a:gdLst/>
              <a:ahLst/>
              <a:cxnLst/>
              <a:rect l="l" t="t" r="r" b="b"/>
              <a:pathLst>
                <a:path w="866140" h="311785">
                  <a:moveTo>
                    <a:pt x="0" y="0"/>
                  </a:moveTo>
                  <a:lnTo>
                    <a:pt x="865799" y="0"/>
                  </a:lnTo>
                  <a:lnTo>
                    <a:pt x="8657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76575" y="4165162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9" y="0"/>
                  </a:lnTo>
                  <a:lnTo>
                    <a:pt x="2028299" y="31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76575" y="4165162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9" y="0"/>
                  </a:lnTo>
                  <a:lnTo>
                    <a:pt x="20282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51151" y="3716542"/>
              <a:ext cx="739775" cy="448945"/>
            </a:xfrm>
            <a:custGeom>
              <a:avLst/>
              <a:gdLst/>
              <a:ahLst/>
              <a:cxnLst/>
              <a:rect l="l" t="t" r="r" b="b"/>
              <a:pathLst>
                <a:path w="739775" h="448945">
                  <a:moveTo>
                    <a:pt x="739573" y="44861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4075" y="3336699"/>
              <a:ext cx="866140" cy="311785"/>
            </a:xfrm>
            <a:custGeom>
              <a:avLst/>
              <a:gdLst/>
              <a:ahLst/>
              <a:cxnLst/>
              <a:rect l="l" t="t" r="r" b="b"/>
              <a:pathLst>
                <a:path w="866140" h="311785">
                  <a:moveTo>
                    <a:pt x="8657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865799" y="0"/>
                  </a:lnTo>
                  <a:lnTo>
                    <a:pt x="865799" y="311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4075" y="3336699"/>
              <a:ext cx="866140" cy="311785"/>
            </a:xfrm>
            <a:custGeom>
              <a:avLst/>
              <a:gdLst/>
              <a:ahLst/>
              <a:cxnLst/>
              <a:rect l="l" t="t" r="r" b="b"/>
              <a:pathLst>
                <a:path w="866140" h="311785">
                  <a:moveTo>
                    <a:pt x="0" y="0"/>
                  </a:moveTo>
                  <a:lnTo>
                    <a:pt x="865799" y="0"/>
                  </a:lnTo>
                  <a:lnTo>
                    <a:pt x="8657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67711" y="3662181"/>
              <a:ext cx="109284" cy="9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01472" y="4241008"/>
              <a:ext cx="178499" cy="1597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90725" y="3708749"/>
              <a:ext cx="655955" cy="456565"/>
            </a:xfrm>
            <a:custGeom>
              <a:avLst/>
              <a:gdLst/>
              <a:ahLst/>
              <a:cxnLst/>
              <a:rect l="l" t="t" r="r" b="b"/>
              <a:pathLst>
                <a:path w="655954" h="456564">
                  <a:moveTo>
                    <a:pt x="0" y="456412"/>
                  </a:moveTo>
                  <a:lnTo>
                    <a:pt x="65588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19107" y="3649844"/>
              <a:ext cx="107982" cy="942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56975" y="3108457"/>
              <a:ext cx="563245" cy="228600"/>
            </a:xfrm>
            <a:custGeom>
              <a:avLst/>
              <a:gdLst/>
              <a:ahLst/>
              <a:cxnLst/>
              <a:rect l="l" t="t" r="r" b="b"/>
              <a:pathLst>
                <a:path w="563245" h="228600">
                  <a:moveTo>
                    <a:pt x="0" y="228242"/>
                  </a:moveTo>
                  <a:lnTo>
                    <a:pt x="56277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98404" y="3066441"/>
              <a:ext cx="110988" cy="806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03150" y="3112823"/>
              <a:ext cx="554355" cy="224154"/>
            </a:xfrm>
            <a:custGeom>
              <a:avLst/>
              <a:gdLst/>
              <a:ahLst/>
              <a:cxnLst/>
              <a:rect l="l" t="t" r="r" b="b"/>
              <a:pathLst>
                <a:path w="554354" h="224154">
                  <a:moveTo>
                    <a:pt x="554024" y="22387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13471" y="3070908"/>
              <a:ext cx="110992" cy="80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23075" y="1623274"/>
              <a:ext cx="1835785" cy="311785"/>
            </a:xfrm>
            <a:custGeom>
              <a:avLst/>
              <a:gdLst/>
              <a:ahLst/>
              <a:cxnLst/>
              <a:rect l="l" t="t" r="r" b="b"/>
              <a:pathLst>
                <a:path w="1835784" h="311785">
                  <a:moveTo>
                    <a:pt x="18353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835399" y="0"/>
                  </a:lnTo>
                  <a:lnTo>
                    <a:pt x="1835399" y="31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23075" y="1623274"/>
              <a:ext cx="1835785" cy="311785"/>
            </a:xfrm>
            <a:custGeom>
              <a:avLst/>
              <a:gdLst/>
              <a:ahLst/>
              <a:cxnLst/>
              <a:rect l="l" t="t" r="r" b="b"/>
              <a:pathLst>
                <a:path w="1835784" h="311785">
                  <a:moveTo>
                    <a:pt x="0" y="0"/>
                  </a:moveTo>
                  <a:lnTo>
                    <a:pt x="1835399" y="0"/>
                  </a:lnTo>
                  <a:lnTo>
                    <a:pt x="18353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82154" y="1337287"/>
              <a:ext cx="558800" cy="286385"/>
            </a:xfrm>
            <a:custGeom>
              <a:avLst/>
              <a:gdLst/>
              <a:ahLst/>
              <a:cxnLst/>
              <a:rect l="l" t="t" r="r" b="b"/>
              <a:pathLst>
                <a:path w="558800" h="286384">
                  <a:moveTo>
                    <a:pt x="558270" y="28598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95686" y="1288347"/>
              <a:ext cx="110338" cy="864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77150" y="1623274"/>
              <a:ext cx="1880235" cy="311785"/>
            </a:xfrm>
            <a:custGeom>
              <a:avLst/>
              <a:gdLst/>
              <a:ahLst/>
              <a:cxnLst/>
              <a:rect l="l" t="t" r="r" b="b"/>
              <a:pathLst>
                <a:path w="1880234" h="311785">
                  <a:moveTo>
                    <a:pt x="18800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880099" y="0"/>
                  </a:lnTo>
                  <a:lnTo>
                    <a:pt x="1880099" y="31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77150" y="1623274"/>
              <a:ext cx="1880235" cy="311785"/>
            </a:xfrm>
            <a:custGeom>
              <a:avLst/>
              <a:gdLst/>
              <a:ahLst/>
              <a:cxnLst/>
              <a:rect l="l" t="t" r="r" b="b"/>
              <a:pathLst>
                <a:path w="1880234" h="311785">
                  <a:moveTo>
                    <a:pt x="0" y="0"/>
                  </a:moveTo>
                  <a:lnTo>
                    <a:pt x="1880099" y="0"/>
                  </a:lnTo>
                  <a:lnTo>
                    <a:pt x="18800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40225" y="1331473"/>
              <a:ext cx="567690" cy="292100"/>
            </a:xfrm>
            <a:custGeom>
              <a:avLst/>
              <a:gdLst/>
              <a:ahLst/>
              <a:cxnLst/>
              <a:rect l="l" t="t" r="r" b="b"/>
              <a:pathLst>
                <a:path w="567690" h="292100">
                  <a:moveTo>
                    <a:pt x="0" y="291801"/>
                  </a:moveTo>
                  <a:lnTo>
                    <a:pt x="56706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83369" y="1282392"/>
              <a:ext cx="110317" cy="865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096002" y="4724222"/>
            <a:ext cx="778199" cy="2836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20425" y="2832425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49702" y="3624000"/>
            <a:ext cx="11690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80552" y="1834375"/>
            <a:ext cx="1303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068399" y="1833825"/>
            <a:ext cx="4124325" cy="2669540"/>
            <a:chOff x="4544397" y="976575"/>
            <a:chExt cx="4124325" cy="2669540"/>
          </a:xfrm>
        </p:grpSpPr>
        <p:sp>
          <p:nvSpPr>
            <p:cNvPr id="34" name="object 34"/>
            <p:cNvSpPr/>
            <p:nvPr/>
          </p:nvSpPr>
          <p:spPr>
            <a:xfrm>
              <a:off x="6723825" y="2778674"/>
              <a:ext cx="1944340" cy="271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26025" y="3391411"/>
              <a:ext cx="461920" cy="22546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10563" y="3362324"/>
              <a:ext cx="493236" cy="28364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44187" y="2003316"/>
              <a:ext cx="736600" cy="448945"/>
            </a:xfrm>
            <a:custGeom>
              <a:avLst/>
              <a:gdLst/>
              <a:ahLst/>
              <a:cxnLst/>
              <a:rect l="l" t="t" r="r" b="b"/>
              <a:pathLst>
                <a:path w="736600" h="448944">
                  <a:moveTo>
                    <a:pt x="736087" y="44843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05250" y="976575"/>
              <a:ext cx="1950776" cy="271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80662" y="1665094"/>
              <a:ext cx="461919" cy="2276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22414" y="1659925"/>
              <a:ext cx="493235" cy="2864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60833" y="1948813"/>
              <a:ext cx="109249" cy="908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80274" y="1995126"/>
              <a:ext cx="659765" cy="457200"/>
            </a:xfrm>
            <a:custGeom>
              <a:avLst/>
              <a:gdLst/>
              <a:ahLst/>
              <a:cxnLst/>
              <a:rect l="l" t="t" r="r" b="b"/>
              <a:pathLst>
                <a:path w="659765" h="457200">
                  <a:moveTo>
                    <a:pt x="0" y="456623"/>
                  </a:moveTo>
                  <a:lnTo>
                    <a:pt x="659334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12169" y="1936380"/>
              <a:ext cx="108035" cy="9413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44397" y="2260663"/>
              <a:ext cx="778199" cy="27129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581750" y="5078588"/>
            <a:ext cx="89344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545262" y="1424924"/>
            <a:ext cx="2038350" cy="321310"/>
            <a:chOff x="6021262" y="567674"/>
            <a:chExt cx="2038350" cy="321310"/>
          </a:xfrm>
        </p:grpSpPr>
        <p:sp>
          <p:nvSpPr>
            <p:cNvPr id="47" name="object 47"/>
            <p:cNvSpPr/>
            <p:nvPr/>
          </p:nvSpPr>
          <p:spPr>
            <a:xfrm>
              <a:off x="6026024" y="572437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4">
                  <a:moveTo>
                    <a:pt x="2028299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9" y="0"/>
                  </a:lnTo>
                  <a:lnTo>
                    <a:pt x="2028299" y="3113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26024" y="572437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4">
                  <a:moveTo>
                    <a:pt x="0" y="0"/>
                  </a:moveTo>
                  <a:lnTo>
                    <a:pt x="2028299" y="0"/>
                  </a:lnTo>
                  <a:lnTo>
                    <a:pt x="2028299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57297" y="610362"/>
              <a:ext cx="165774" cy="23557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2029588" y="519397"/>
            <a:ext cx="830897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Variational</a:t>
            </a:r>
            <a:r>
              <a:rPr spc="-85" dirty="0"/>
              <a:t> </a:t>
            </a:r>
            <a:r>
              <a:rPr spc="-5" dirty="0"/>
              <a:t>Autoencoders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806127" y="1730921"/>
            <a:ext cx="333819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all together: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maximizing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 likelihood lower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750249" y="2463204"/>
            <a:ext cx="3512972" cy="63366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416324" y="3775588"/>
            <a:ext cx="3717290" cy="90537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09677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6AA84F"/>
                </a:solidFill>
                <a:latin typeface="Arial"/>
                <a:cs typeface="Arial"/>
              </a:rPr>
              <a:t>Make </a:t>
            </a:r>
            <a:r>
              <a:rPr sz="1400" spc="-5" dirty="0">
                <a:solidFill>
                  <a:srgbClr val="6AA84F"/>
                </a:solidFill>
                <a:latin typeface="Arial"/>
                <a:cs typeface="Arial"/>
              </a:rPr>
              <a:t>approximate  posterior distribution  </a:t>
            </a:r>
            <a:r>
              <a:rPr sz="1400" dirty="0">
                <a:solidFill>
                  <a:srgbClr val="6AA84F"/>
                </a:solidFill>
                <a:latin typeface="Arial"/>
                <a:cs typeface="Arial"/>
              </a:rPr>
              <a:t>close </a:t>
            </a:r>
            <a:r>
              <a:rPr sz="1400" spc="-5" dirty="0">
                <a:solidFill>
                  <a:srgbClr val="6AA84F"/>
                </a:solidFill>
                <a:latin typeface="Arial"/>
                <a:cs typeface="Arial"/>
              </a:rPr>
              <a:t>to</a:t>
            </a:r>
            <a:r>
              <a:rPr sz="1400" spc="-25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AA84F"/>
                </a:solidFill>
                <a:latin typeface="Arial"/>
                <a:cs typeface="Arial"/>
              </a:rPr>
              <a:t>prior</a:t>
            </a:r>
            <a:endParaRPr sz="1400">
              <a:latin typeface="Arial"/>
              <a:cs typeface="Arial"/>
            </a:endParaRPr>
          </a:p>
          <a:p>
            <a:pPr marL="2372995">
              <a:spcBef>
                <a:spcPts val="114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666722" y="2958363"/>
            <a:ext cx="2478405" cy="1412240"/>
            <a:chOff x="3142720" y="2101113"/>
            <a:chExt cx="2478405" cy="1412240"/>
          </a:xfrm>
        </p:grpSpPr>
        <p:sp>
          <p:nvSpPr>
            <p:cNvPr id="55" name="object 55"/>
            <p:cNvSpPr/>
            <p:nvPr/>
          </p:nvSpPr>
          <p:spPr>
            <a:xfrm>
              <a:off x="3191343" y="2187742"/>
              <a:ext cx="2420620" cy="1315720"/>
            </a:xfrm>
            <a:custGeom>
              <a:avLst/>
              <a:gdLst/>
              <a:ahLst/>
              <a:cxnLst/>
              <a:rect l="l" t="t" r="r" b="b"/>
              <a:pathLst>
                <a:path w="2420620" h="1315720">
                  <a:moveTo>
                    <a:pt x="2420006" y="1315557"/>
                  </a:moveTo>
                  <a:lnTo>
                    <a:pt x="2350990" y="1315099"/>
                  </a:lnTo>
                  <a:lnTo>
                    <a:pt x="2282787" y="1313737"/>
                  </a:lnTo>
                  <a:lnTo>
                    <a:pt x="2215410" y="1311490"/>
                  </a:lnTo>
                  <a:lnTo>
                    <a:pt x="2148866" y="1308379"/>
                  </a:lnTo>
                  <a:lnTo>
                    <a:pt x="2083168" y="1304422"/>
                  </a:lnTo>
                  <a:lnTo>
                    <a:pt x="2018323" y="1299638"/>
                  </a:lnTo>
                  <a:lnTo>
                    <a:pt x="1954344" y="1294046"/>
                  </a:lnTo>
                  <a:lnTo>
                    <a:pt x="1891238" y="1287666"/>
                  </a:lnTo>
                  <a:lnTo>
                    <a:pt x="1829017" y="1280517"/>
                  </a:lnTo>
                  <a:lnTo>
                    <a:pt x="1767691" y="1272619"/>
                  </a:lnTo>
                  <a:lnTo>
                    <a:pt x="1707268" y="1263989"/>
                  </a:lnTo>
                  <a:lnTo>
                    <a:pt x="1647760" y="1254649"/>
                  </a:lnTo>
                  <a:lnTo>
                    <a:pt x="1589176" y="1244616"/>
                  </a:lnTo>
                  <a:lnTo>
                    <a:pt x="1531527" y="1233910"/>
                  </a:lnTo>
                  <a:lnTo>
                    <a:pt x="1474822" y="1222551"/>
                  </a:lnTo>
                  <a:lnTo>
                    <a:pt x="1419071" y="1210557"/>
                  </a:lnTo>
                  <a:lnTo>
                    <a:pt x="1364284" y="1197948"/>
                  </a:lnTo>
                  <a:lnTo>
                    <a:pt x="1310471" y="1184743"/>
                  </a:lnTo>
                  <a:lnTo>
                    <a:pt x="1257642" y="1170961"/>
                  </a:lnTo>
                  <a:lnTo>
                    <a:pt x="1205808" y="1156621"/>
                  </a:lnTo>
                  <a:lnTo>
                    <a:pt x="1154977" y="1141743"/>
                  </a:lnTo>
                  <a:lnTo>
                    <a:pt x="1105161" y="1126347"/>
                  </a:lnTo>
                  <a:lnTo>
                    <a:pt x="1056368" y="1110450"/>
                  </a:lnTo>
                  <a:lnTo>
                    <a:pt x="1008610" y="1094072"/>
                  </a:lnTo>
                  <a:lnTo>
                    <a:pt x="961896" y="1077234"/>
                  </a:lnTo>
                  <a:lnTo>
                    <a:pt x="916235" y="1059952"/>
                  </a:lnTo>
                  <a:lnTo>
                    <a:pt x="871639" y="1042248"/>
                  </a:lnTo>
                  <a:lnTo>
                    <a:pt x="828116" y="1024141"/>
                  </a:lnTo>
                  <a:lnTo>
                    <a:pt x="785677" y="1005648"/>
                  </a:lnTo>
                  <a:lnTo>
                    <a:pt x="744332" y="986791"/>
                  </a:lnTo>
                  <a:lnTo>
                    <a:pt x="704091" y="967587"/>
                  </a:lnTo>
                  <a:lnTo>
                    <a:pt x="664964" y="948057"/>
                  </a:lnTo>
                  <a:lnTo>
                    <a:pt x="626960" y="928219"/>
                  </a:lnTo>
                  <a:lnTo>
                    <a:pt x="590091" y="908092"/>
                  </a:lnTo>
                  <a:lnTo>
                    <a:pt x="554364" y="887696"/>
                  </a:lnTo>
                  <a:lnTo>
                    <a:pt x="519792" y="867051"/>
                  </a:lnTo>
                  <a:lnTo>
                    <a:pt x="486383" y="846175"/>
                  </a:lnTo>
                  <a:lnTo>
                    <a:pt x="454148" y="825087"/>
                  </a:lnTo>
                  <a:lnTo>
                    <a:pt x="393239" y="782354"/>
                  </a:lnTo>
                  <a:lnTo>
                    <a:pt x="337143" y="739005"/>
                  </a:lnTo>
                  <a:lnTo>
                    <a:pt x="285942" y="695195"/>
                  </a:lnTo>
                  <a:lnTo>
                    <a:pt x="239715" y="651078"/>
                  </a:lnTo>
                  <a:lnTo>
                    <a:pt x="198541" y="606807"/>
                  </a:lnTo>
                  <a:lnTo>
                    <a:pt x="159389" y="558516"/>
                  </a:lnTo>
                  <a:lnTo>
                    <a:pt x="125895" y="510425"/>
                  </a:lnTo>
                  <a:lnTo>
                    <a:pt x="97606" y="462734"/>
                  </a:lnTo>
                  <a:lnTo>
                    <a:pt x="74071" y="415641"/>
                  </a:lnTo>
                  <a:lnTo>
                    <a:pt x="54838" y="369348"/>
                  </a:lnTo>
                  <a:lnTo>
                    <a:pt x="39455" y="324052"/>
                  </a:lnTo>
                  <a:lnTo>
                    <a:pt x="27470" y="279955"/>
                  </a:lnTo>
                  <a:lnTo>
                    <a:pt x="18433" y="237256"/>
                  </a:lnTo>
                  <a:lnTo>
                    <a:pt x="11890" y="196154"/>
                  </a:lnTo>
                  <a:lnTo>
                    <a:pt x="7390" y="156849"/>
                  </a:lnTo>
                  <a:lnTo>
                    <a:pt x="3171" y="95154"/>
                  </a:lnTo>
                  <a:lnTo>
                    <a:pt x="1577" y="49754"/>
                  </a:lnTo>
                  <a:lnTo>
                    <a:pt x="1001" y="28871"/>
                  </a:lnTo>
                  <a:lnTo>
                    <a:pt x="809" y="22122"/>
                  </a:lnTo>
                  <a:lnTo>
                    <a:pt x="609" y="15590"/>
                  </a:lnTo>
                  <a:lnTo>
                    <a:pt x="376" y="9286"/>
                  </a:lnTo>
                  <a:lnTo>
                    <a:pt x="260" y="6133"/>
                  </a:lnTo>
                  <a:lnTo>
                    <a:pt x="135" y="3037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42720" y="2101113"/>
              <a:ext cx="86211" cy="11038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439527" y="1633613"/>
            <a:ext cx="7766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Maximize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39527" y="1843163"/>
            <a:ext cx="1102995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likelihood of  original input  being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reconstructed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519636" y="1559452"/>
            <a:ext cx="4935220" cy="850265"/>
            <a:chOff x="995636" y="702200"/>
            <a:chExt cx="4935220" cy="850265"/>
          </a:xfrm>
        </p:grpSpPr>
        <p:sp>
          <p:nvSpPr>
            <p:cNvPr id="60" name="object 60"/>
            <p:cNvSpPr/>
            <p:nvPr/>
          </p:nvSpPr>
          <p:spPr>
            <a:xfrm>
              <a:off x="1030962" y="711725"/>
              <a:ext cx="4890770" cy="745490"/>
            </a:xfrm>
            <a:custGeom>
              <a:avLst/>
              <a:gdLst/>
              <a:ahLst/>
              <a:cxnLst/>
              <a:rect l="l" t="t" r="r" b="b"/>
              <a:pathLst>
                <a:path w="4890770" h="745490">
                  <a:moveTo>
                    <a:pt x="4890287" y="0"/>
                  </a:moveTo>
                  <a:lnTo>
                    <a:pt x="4815524" y="77"/>
                  </a:lnTo>
                  <a:lnTo>
                    <a:pt x="4741208" y="308"/>
                  </a:lnTo>
                  <a:lnTo>
                    <a:pt x="4667343" y="692"/>
                  </a:lnTo>
                  <a:lnTo>
                    <a:pt x="4593932" y="1225"/>
                  </a:lnTo>
                  <a:lnTo>
                    <a:pt x="4520980" y="1908"/>
                  </a:lnTo>
                  <a:lnTo>
                    <a:pt x="4448488" y="2737"/>
                  </a:lnTo>
                  <a:lnTo>
                    <a:pt x="4376461" y="3712"/>
                  </a:lnTo>
                  <a:lnTo>
                    <a:pt x="4304903" y="4830"/>
                  </a:lnTo>
                  <a:lnTo>
                    <a:pt x="4233816" y="6091"/>
                  </a:lnTo>
                  <a:lnTo>
                    <a:pt x="4163204" y="7491"/>
                  </a:lnTo>
                  <a:lnTo>
                    <a:pt x="4093071" y="9030"/>
                  </a:lnTo>
                  <a:lnTo>
                    <a:pt x="4023421" y="10705"/>
                  </a:lnTo>
                  <a:lnTo>
                    <a:pt x="3954256" y="12516"/>
                  </a:lnTo>
                  <a:lnTo>
                    <a:pt x="3885580" y="14459"/>
                  </a:lnTo>
                  <a:lnTo>
                    <a:pt x="3817396" y="16535"/>
                  </a:lnTo>
                  <a:lnTo>
                    <a:pt x="3749709" y="18740"/>
                  </a:lnTo>
                  <a:lnTo>
                    <a:pt x="3682521" y="21073"/>
                  </a:lnTo>
                  <a:lnTo>
                    <a:pt x="3615836" y="23533"/>
                  </a:lnTo>
                  <a:lnTo>
                    <a:pt x="3549657" y="26118"/>
                  </a:lnTo>
                  <a:lnTo>
                    <a:pt x="3483989" y="28826"/>
                  </a:lnTo>
                  <a:lnTo>
                    <a:pt x="3418834" y="31655"/>
                  </a:lnTo>
                  <a:lnTo>
                    <a:pt x="3354196" y="34603"/>
                  </a:lnTo>
                  <a:lnTo>
                    <a:pt x="3290078" y="37670"/>
                  </a:lnTo>
                  <a:lnTo>
                    <a:pt x="3226484" y="40853"/>
                  </a:lnTo>
                  <a:lnTo>
                    <a:pt x="3163418" y="44150"/>
                  </a:lnTo>
                  <a:lnTo>
                    <a:pt x="3100882" y="47560"/>
                  </a:lnTo>
                  <a:lnTo>
                    <a:pt x="3038880" y="51082"/>
                  </a:lnTo>
                  <a:lnTo>
                    <a:pt x="2977417" y="54712"/>
                  </a:lnTo>
                  <a:lnTo>
                    <a:pt x="2916494" y="58451"/>
                  </a:lnTo>
                  <a:lnTo>
                    <a:pt x="2856116" y="62295"/>
                  </a:lnTo>
                  <a:lnTo>
                    <a:pt x="2796287" y="66243"/>
                  </a:lnTo>
                  <a:lnTo>
                    <a:pt x="2737009" y="70294"/>
                  </a:lnTo>
                  <a:lnTo>
                    <a:pt x="2678286" y="74446"/>
                  </a:lnTo>
                  <a:lnTo>
                    <a:pt x="2620122" y="78697"/>
                  </a:lnTo>
                  <a:lnTo>
                    <a:pt x="2562520" y="83046"/>
                  </a:lnTo>
                  <a:lnTo>
                    <a:pt x="2505483" y="87490"/>
                  </a:lnTo>
                  <a:lnTo>
                    <a:pt x="2449016" y="92028"/>
                  </a:lnTo>
                  <a:lnTo>
                    <a:pt x="2393121" y="96658"/>
                  </a:lnTo>
                  <a:lnTo>
                    <a:pt x="2337802" y="101379"/>
                  </a:lnTo>
                  <a:lnTo>
                    <a:pt x="2283063" y="106189"/>
                  </a:lnTo>
                  <a:lnTo>
                    <a:pt x="2228906" y="111086"/>
                  </a:lnTo>
                  <a:lnTo>
                    <a:pt x="2175336" y="116069"/>
                  </a:lnTo>
                  <a:lnTo>
                    <a:pt x="2122356" y="121135"/>
                  </a:lnTo>
                  <a:lnTo>
                    <a:pt x="2069969" y="126283"/>
                  </a:lnTo>
                  <a:lnTo>
                    <a:pt x="2018179" y="131512"/>
                  </a:lnTo>
                  <a:lnTo>
                    <a:pt x="1966989" y="136819"/>
                  </a:lnTo>
                  <a:lnTo>
                    <a:pt x="1916404" y="142203"/>
                  </a:lnTo>
                  <a:lnTo>
                    <a:pt x="1866425" y="147663"/>
                  </a:lnTo>
                  <a:lnTo>
                    <a:pt x="1817057" y="153195"/>
                  </a:lnTo>
                  <a:lnTo>
                    <a:pt x="1768304" y="158800"/>
                  </a:lnTo>
                  <a:lnTo>
                    <a:pt x="1720168" y="164475"/>
                  </a:lnTo>
                  <a:lnTo>
                    <a:pt x="1672653" y="170218"/>
                  </a:lnTo>
                  <a:lnTo>
                    <a:pt x="1625763" y="176027"/>
                  </a:lnTo>
                  <a:lnTo>
                    <a:pt x="1579501" y="181902"/>
                  </a:lnTo>
                  <a:lnTo>
                    <a:pt x="1533871" y="187840"/>
                  </a:lnTo>
                  <a:lnTo>
                    <a:pt x="1488875" y="193839"/>
                  </a:lnTo>
                  <a:lnTo>
                    <a:pt x="1444519" y="199898"/>
                  </a:lnTo>
                  <a:lnTo>
                    <a:pt x="1400804" y="206016"/>
                  </a:lnTo>
                  <a:lnTo>
                    <a:pt x="1357735" y="212189"/>
                  </a:lnTo>
                  <a:lnTo>
                    <a:pt x="1315315" y="218418"/>
                  </a:lnTo>
                  <a:lnTo>
                    <a:pt x="1273547" y="224699"/>
                  </a:lnTo>
                  <a:lnTo>
                    <a:pt x="1232435" y="231032"/>
                  </a:lnTo>
                  <a:lnTo>
                    <a:pt x="1191983" y="237414"/>
                  </a:lnTo>
                  <a:lnTo>
                    <a:pt x="1152193" y="243844"/>
                  </a:lnTo>
                  <a:lnTo>
                    <a:pt x="1113070" y="250320"/>
                  </a:lnTo>
                  <a:lnTo>
                    <a:pt x="1074617" y="256841"/>
                  </a:lnTo>
                  <a:lnTo>
                    <a:pt x="1036837" y="263404"/>
                  </a:lnTo>
                  <a:lnTo>
                    <a:pt x="963311" y="276652"/>
                  </a:lnTo>
                  <a:lnTo>
                    <a:pt x="892520" y="290051"/>
                  </a:lnTo>
                  <a:lnTo>
                    <a:pt x="824492" y="303586"/>
                  </a:lnTo>
                  <a:lnTo>
                    <a:pt x="759254" y="317244"/>
                  </a:lnTo>
                  <a:lnTo>
                    <a:pt x="696835" y="331012"/>
                  </a:lnTo>
                  <a:lnTo>
                    <a:pt x="637262" y="344875"/>
                  </a:lnTo>
                  <a:lnTo>
                    <a:pt x="580563" y="358821"/>
                  </a:lnTo>
                  <a:lnTo>
                    <a:pt x="526765" y="372834"/>
                  </a:lnTo>
                  <a:lnTo>
                    <a:pt x="475898" y="386903"/>
                  </a:lnTo>
                  <a:lnTo>
                    <a:pt x="427988" y="401012"/>
                  </a:lnTo>
                  <a:lnTo>
                    <a:pt x="383063" y="415149"/>
                  </a:lnTo>
                  <a:lnTo>
                    <a:pt x="341151" y="429299"/>
                  </a:lnTo>
                  <a:lnTo>
                    <a:pt x="256911" y="461470"/>
                  </a:lnTo>
                  <a:lnTo>
                    <a:pt x="187163" y="493480"/>
                  </a:lnTo>
                  <a:lnTo>
                    <a:pt x="130660" y="525168"/>
                  </a:lnTo>
                  <a:lnTo>
                    <a:pt x="86157" y="556372"/>
                  </a:lnTo>
                  <a:lnTo>
                    <a:pt x="52406" y="586933"/>
                  </a:lnTo>
                  <a:lnTo>
                    <a:pt x="28161" y="616689"/>
                  </a:lnTo>
                  <a:lnTo>
                    <a:pt x="3204" y="673142"/>
                  </a:lnTo>
                  <a:lnTo>
                    <a:pt x="0" y="699517"/>
                  </a:lnTo>
                  <a:lnTo>
                    <a:pt x="1315" y="724443"/>
                  </a:lnTo>
                  <a:lnTo>
                    <a:pt x="1974" y="729474"/>
                  </a:lnTo>
                  <a:lnTo>
                    <a:pt x="2845" y="734400"/>
                  </a:lnTo>
                  <a:lnTo>
                    <a:pt x="3879" y="739215"/>
                  </a:lnTo>
                  <a:lnTo>
                    <a:pt x="4138" y="740418"/>
                  </a:lnTo>
                  <a:lnTo>
                    <a:pt x="4406" y="741615"/>
                  </a:lnTo>
                  <a:lnTo>
                    <a:pt x="4684" y="742805"/>
                  </a:lnTo>
                  <a:lnTo>
                    <a:pt x="5336" y="74548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95636" y="1443161"/>
              <a:ext cx="81325" cy="10912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784952" y="4587897"/>
            <a:ext cx="253047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 every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minibatch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input  data: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compute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this forward  pass, and then</a:t>
            </a:r>
            <a:r>
              <a:rPr sz="16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backprop!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770727" y="5562152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12"/>
          </p:nvPr>
        </p:nvSpPr>
        <p:spPr>
          <a:xfrm>
            <a:off x="8347551" y="4561051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15</a:t>
            </a:fld>
            <a:endParaRPr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043665-5B3D-A6EB-99A9-89C3F289F6DE}"/>
              </a:ext>
            </a:extLst>
          </p:cNvPr>
          <p:cNvSpPr txBox="1"/>
          <p:nvPr/>
        </p:nvSpPr>
        <p:spPr>
          <a:xfrm>
            <a:off x="2538889" y="3222697"/>
            <a:ext cx="29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Kulback-Leibler</a:t>
            </a:r>
            <a:r>
              <a:rPr lang="en-US" dirty="0"/>
              <a:t> Divergence</a:t>
            </a:r>
          </a:p>
        </p:txBody>
      </p:sp>
      <p:sp>
        <p:nvSpPr>
          <p:cNvPr id="65" name="Date Placeholder 64">
            <a:extLst>
              <a:ext uri="{FF2B5EF4-FFF2-40B4-BE49-F238E27FC236}">
                <a16:creationId xmlns:a16="http://schemas.microsoft.com/office/drawing/2014/main" id="{ABA3F496-A469-4EF7-DFAC-6E7F5D05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1A4249EC-BAAE-47E4-9D0F-2AFBE18518CB}" type="datetime1">
              <a:rPr lang="en-US" smtClean="0"/>
              <a:t>10/8/2025</a:t>
            </a:fld>
            <a:endParaRPr lang="en-US"/>
          </a:p>
        </p:txBody>
      </p:sp>
      <p:sp>
        <p:nvSpPr>
          <p:cNvPr id="68" name="Footer Placeholder 67">
            <a:extLst>
              <a:ext uri="{FF2B5EF4-FFF2-40B4-BE49-F238E27FC236}">
                <a16:creationId xmlns:a16="http://schemas.microsoft.com/office/drawing/2014/main" id="{BD46A43C-FBE0-1CC8-D3F3-9A12AADC4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2F3DB-54C2-FA2B-74E5-93A84009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A26E7-EE02-4733-8AFA-D38C48BA9036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ED7A7-1FA4-BED0-B809-AAAA660D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22A6B-5DE1-89C7-BE77-FE12D421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BE1BF-FE89-51E9-9F95-33A66A15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199E-43FA-4322-92D1-41063D015339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D568B-2606-7389-30E7-A4F8EAA3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25B96-DB3C-8262-7689-06C916FB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0C1E6-3DFB-C220-A039-86F2EB4D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73BE-6850-4CD9-8F6A-805A97613B34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453FE-F70B-B2C7-2397-ECDC1AFE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57EED-58FB-ABC8-E86F-4FC3290B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59032-2FFA-9FCE-3E69-E87C481A2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12FD-6ABC-4742-8819-95DD9D669FCE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95B21-D95A-9651-6602-AF0ED1330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0F054-9E41-E6D5-727B-AD8BA461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SimSun" panose="02010600030101010101" pitchFamily="2" charset="-122"/>
              </a:rPr>
              <a:t>Variational autoencoder (VAE)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SimSun" panose="02010600030101010101" pitchFamily="2" charset="-122"/>
              </a:rPr>
              <a:t>Denoising Autoencoders (DAE)</a:t>
            </a:r>
            <a:endParaRPr lang="tr-TR" dirty="0">
              <a:solidFill>
                <a:srgbClr val="0070C0"/>
              </a:solidFill>
              <a:ea typeface="SimSun" panose="02010600030101010101" pitchFamily="2" charset="-122"/>
            </a:endParaRPr>
          </a:p>
          <a:p>
            <a:pPr marL="713831" lvl="1" indent="-302575">
              <a:spcBef>
                <a:spcPts val="763"/>
              </a:spcBef>
              <a:buChar char="•"/>
              <a:tabLst>
                <a:tab pos="313221" algn="l"/>
                <a:tab pos="313781" algn="l"/>
              </a:tabLst>
            </a:pPr>
            <a:endParaRPr lang="en-US" sz="4000" spc="9" dirty="0"/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B1320-9E47-A2F5-C1E8-9672A326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4056AB61-AE40-47B3-BC2D-B1398C54A485}" type="datetime1">
              <a:rPr lang="en-US" smtClean="0"/>
              <a:t>10/8/2025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B2725E-BC4E-8479-9A02-4DE17A4D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77000"/>
            <a:ext cx="28448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0D2F9-2B43-828B-FB01-D4871DAA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F1253-8898-991D-D1A5-3CE35F16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92478-8E4A-4109-B049-08898B8872B9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28B5B-0948-2D7A-349D-610EC75C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42DB4-D4C4-D62D-69D6-F990009D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92735-194B-67EA-592C-D5B49016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48058-5D11-4CFA-87CF-3800DCABFCFC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12DFD-F5F0-BEB2-9E1F-E3F9C68E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871B8-73F4-DAF6-19AB-E56FCEDC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017F0-9E30-5535-6E2E-05134FDD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6989-6872-4907-A2DD-84432D5F2FE7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1C459-8817-2213-8758-283DD17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7865C-4605-1D27-A606-EDC0A15E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4660E-065E-4DA1-D297-EF94B04B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2E0B-03F5-4E3D-8876-A5C2C5BD7185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0C42-663C-EDF3-1F20-EDC5232E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C7016-A511-7D14-9E79-3CC370EB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07F600-3684-B2AA-503C-9A142635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ED43-A769-4059-880F-FF393F53E812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A6CDB-4BA9-370D-F2DB-30DDFB26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FD4F1-B138-E28C-823E-6EA380DB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C1998-1A1C-9A4D-813A-A0B1B190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E2B6-D135-487A-B198-F56D22E2D8E8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78A0F-ADAA-9EF7-DE58-8387D7E8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0D6EA-335D-FB77-027B-63AB8AF5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F4A8E-1A70-D121-886D-5316A88D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BA97-3587-49E0-9BD9-B849D84CAFA5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10D2E-FF00-88BB-6A09-37BE19F7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0AE10-CF64-8642-97C1-074435A1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05253-051A-5411-6F7D-591CB06C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059F-0623-4B3B-9015-2E39E5B8A2D1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4685B-304E-E989-6455-6CD0971B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BDF4C-0036-1DC9-1CDE-64438785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4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0997A-DCF6-6F91-3184-30254C70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6E88-113C-4EAA-8DA7-AFCA84848FA1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387B8-75E0-BE18-6DA1-4304EA88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223FD-CD56-F055-F784-E1107A4B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9ECC2-F041-40C5-BFA3-BF232B065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understand the probability distribution of the input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8EC1C-A1D0-4B1F-B53D-CC8FDF9B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5CB55607-9E00-42DE-B04B-3B0C48457A41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64BAC-5B95-4379-A2EA-175F093A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77000"/>
            <a:ext cx="28448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7765D5-7FD4-465E-B70C-CDB0502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/>
          <a:lstStyle/>
          <a:p>
            <a:r>
              <a:rPr lang="en-US" dirty="0"/>
              <a:t>Variational Autoencoders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3C58-BD8D-429E-9039-A89E89F5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44007"/>
            <a:ext cx="7286625" cy="230505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BC328-2B0D-DD81-2E51-7CAABC0D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1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A45A41-EFED-4246-83B9-B7A9A1E52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Autoencoders are simple </a:t>
            </a:r>
            <a:r>
              <a:rPr lang="en-US" dirty="0">
                <a:solidFill>
                  <a:srgbClr val="00B0F0"/>
                </a:solidFill>
              </a:rPr>
              <a:t>neural network architectures</a:t>
            </a:r>
            <a:r>
              <a:rPr lang="en-US" dirty="0"/>
              <a:t>. </a:t>
            </a:r>
          </a:p>
          <a:p>
            <a:r>
              <a:rPr lang="en-US" dirty="0"/>
              <a:t>They basically do compression on data and reconstruct the original data.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E0931-E0F7-415C-8227-872A021C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7CF3D04B-4316-4DC8-9508-A95427F65263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C88D3-59ED-402A-BB24-966AC6F9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77000"/>
            <a:ext cx="28448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72295D-2A53-4B57-B8F4-74E89814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/>
          <a:lstStyle/>
          <a:p>
            <a:r>
              <a:rPr lang="en-US" b="1" dirty="0"/>
              <a:t>Autoencoders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AA895-70C0-9739-9D46-FE260357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2" y="3244057"/>
            <a:ext cx="3381375" cy="30575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C9EB0FF-7534-16E8-051A-7E31A1105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05944"/>
            <a:ext cx="762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A1985C2-02D7-2BB3-622F-E8B17E45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05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FF9FB-417A-8912-DF1B-57BC03B07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48A5-AF48-FD38-DD7B-B9AD73EB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Variational Autoencoder Likelihood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109CE-7454-E757-8F5F-73B30D82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620575EC-7144-4541-B700-FE4AD95AFDB6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028F2-2C3E-1214-4807-AB21BA0F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2A962C6-AFCC-33A3-0A4D-BCDAB99F55C5}"/>
              </a:ext>
            </a:extLst>
          </p:cNvPr>
          <p:cNvSpPr/>
          <p:nvPr/>
        </p:nvSpPr>
        <p:spPr>
          <a:xfrm>
            <a:off x="3050076" y="1777114"/>
            <a:ext cx="5636724" cy="4014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17BC6C6-38BD-CF17-7DC7-6996BE6E52C7}"/>
              </a:ext>
            </a:extLst>
          </p:cNvPr>
          <p:cNvSpPr txBox="1"/>
          <p:nvPr/>
        </p:nvSpPr>
        <p:spPr>
          <a:xfrm>
            <a:off x="4513729" y="5973800"/>
            <a:ext cx="29970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srgbClr val="0070C0"/>
                </a:solidFill>
                <a:latin typeface="Arial"/>
                <a:cs typeface="Arial"/>
              </a:rPr>
              <a:t>Labeled Faces in the</a:t>
            </a:r>
            <a:r>
              <a:rPr sz="2000" spc="-8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70C0"/>
                </a:solidFill>
                <a:latin typeface="Arial"/>
                <a:cs typeface="Arial"/>
              </a:rPr>
              <a:t>Wild</a:t>
            </a:r>
            <a:endParaRPr sz="20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E22E3-E6BB-BE0E-9A1E-88FD3ABB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40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3783" rIns="0" bIns="0" rtlCol="0">
            <a:spAutoFit/>
          </a:bodyPr>
          <a:lstStyle/>
          <a:p>
            <a:pPr marL="72644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The</a:t>
            </a:r>
            <a:r>
              <a:rPr sz="4400" spc="-15" dirty="0"/>
              <a:t> </a:t>
            </a:r>
            <a:r>
              <a:rPr sz="4400" i="1" dirty="0">
                <a:latin typeface="Calibri Light"/>
                <a:cs typeface="Calibri Light"/>
              </a:rPr>
              <a:t>variational</a:t>
            </a:r>
            <a:r>
              <a:rPr sz="4400" i="1" spc="-35" dirty="0">
                <a:latin typeface="Calibri Light"/>
                <a:cs typeface="Calibri Light"/>
              </a:rPr>
              <a:t> </a:t>
            </a:r>
            <a:r>
              <a:rPr sz="4400" spc="-10" dirty="0"/>
              <a:t>autoencoder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5464" y="1951684"/>
            <a:ext cx="905801" cy="17511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508" y="2700527"/>
            <a:ext cx="752855" cy="2636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1139" y="2694432"/>
            <a:ext cx="2033016" cy="2697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43271" y="2686811"/>
            <a:ext cx="2834639" cy="25907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341626" y="262127"/>
            <a:ext cx="2296160" cy="2360930"/>
            <a:chOff x="8341626" y="262127"/>
            <a:chExt cx="2296160" cy="236093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1626" y="262127"/>
              <a:ext cx="2065195" cy="19801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18014" y="1418081"/>
              <a:ext cx="619760" cy="1205230"/>
            </a:xfrm>
            <a:custGeom>
              <a:avLst/>
              <a:gdLst/>
              <a:ahLst/>
              <a:cxnLst/>
              <a:rect l="l" t="t" r="r" b="b"/>
              <a:pathLst>
                <a:path w="619759" h="1205230">
                  <a:moveTo>
                    <a:pt x="556369" y="1160879"/>
                  </a:moveTo>
                  <a:lnTo>
                    <a:pt x="537209" y="1181989"/>
                  </a:lnTo>
                  <a:lnTo>
                    <a:pt x="619251" y="1204976"/>
                  </a:lnTo>
                  <a:lnTo>
                    <a:pt x="605426" y="1169415"/>
                  </a:lnTo>
                  <a:lnTo>
                    <a:pt x="565784" y="1169415"/>
                  </a:lnTo>
                  <a:lnTo>
                    <a:pt x="556369" y="1160879"/>
                  </a:lnTo>
                  <a:close/>
                </a:path>
                <a:path w="619759" h="1205230">
                  <a:moveTo>
                    <a:pt x="569227" y="1146809"/>
                  </a:moveTo>
                  <a:lnTo>
                    <a:pt x="556369" y="1160879"/>
                  </a:lnTo>
                  <a:lnTo>
                    <a:pt x="565784" y="1169415"/>
                  </a:lnTo>
                  <a:lnTo>
                    <a:pt x="578611" y="1155318"/>
                  </a:lnTo>
                  <a:lnTo>
                    <a:pt x="569227" y="1146809"/>
                  </a:lnTo>
                  <a:close/>
                </a:path>
                <a:path w="619759" h="1205230">
                  <a:moveTo>
                    <a:pt x="588390" y="1125601"/>
                  </a:moveTo>
                  <a:lnTo>
                    <a:pt x="569255" y="1146682"/>
                  </a:lnTo>
                  <a:lnTo>
                    <a:pt x="578611" y="1155318"/>
                  </a:lnTo>
                  <a:lnTo>
                    <a:pt x="565784" y="1169415"/>
                  </a:lnTo>
                  <a:lnTo>
                    <a:pt x="605426" y="1169415"/>
                  </a:lnTo>
                  <a:lnTo>
                    <a:pt x="588390" y="1125601"/>
                  </a:lnTo>
                  <a:close/>
                </a:path>
                <a:path w="619759" h="1205230">
                  <a:moveTo>
                    <a:pt x="18668" y="0"/>
                  </a:moveTo>
                  <a:lnTo>
                    <a:pt x="19811" y="102869"/>
                  </a:lnTo>
                  <a:lnTo>
                    <a:pt x="40131" y="201294"/>
                  </a:lnTo>
                  <a:lnTo>
                    <a:pt x="61721" y="298322"/>
                  </a:lnTo>
                  <a:lnTo>
                    <a:pt x="73151" y="346075"/>
                  </a:lnTo>
                  <a:lnTo>
                    <a:pt x="85089" y="393191"/>
                  </a:lnTo>
                  <a:lnTo>
                    <a:pt x="97535" y="439546"/>
                  </a:lnTo>
                  <a:lnTo>
                    <a:pt x="110743" y="485139"/>
                  </a:lnTo>
                  <a:lnTo>
                    <a:pt x="124586" y="529716"/>
                  </a:lnTo>
                  <a:lnTo>
                    <a:pt x="139191" y="573404"/>
                  </a:lnTo>
                  <a:lnTo>
                    <a:pt x="154812" y="615822"/>
                  </a:lnTo>
                  <a:lnTo>
                    <a:pt x="171322" y="657225"/>
                  </a:lnTo>
                  <a:lnTo>
                    <a:pt x="188849" y="697356"/>
                  </a:lnTo>
                  <a:lnTo>
                    <a:pt x="207517" y="735964"/>
                  </a:lnTo>
                  <a:lnTo>
                    <a:pt x="227329" y="773176"/>
                  </a:lnTo>
                  <a:lnTo>
                    <a:pt x="248157" y="808863"/>
                  </a:lnTo>
                  <a:lnTo>
                    <a:pt x="270128" y="843406"/>
                  </a:lnTo>
                  <a:lnTo>
                    <a:pt x="292988" y="876553"/>
                  </a:lnTo>
                  <a:lnTo>
                    <a:pt x="316610" y="908557"/>
                  </a:lnTo>
                  <a:lnTo>
                    <a:pt x="341121" y="939545"/>
                  </a:lnTo>
                  <a:lnTo>
                    <a:pt x="366394" y="969644"/>
                  </a:lnTo>
                  <a:lnTo>
                    <a:pt x="392175" y="998854"/>
                  </a:lnTo>
                  <a:lnTo>
                    <a:pt x="418591" y="1027176"/>
                  </a:lnTo>
                  <a:lnTo>
                    <a:pt x="445388" y="1054862"/>
                  </a:lnTo>
                  <a:lnTo>
                    <a:pt x="500379" y="1108582"/>
                  </a:lnTo>
                  <a:lnTo>
                    <a:pt x="556369" y="1160879"/>
                  </a:lnTo>
                  <a:lnTo>
                    <a:pt x="569140" y="1146809"/>
                  </a:lnTo>
                  <a:lnTo>
                    <a:pt x="513596" y="1094866"/>
                  </a:lnTo>
                  <a:lnTo>
                    <a:pt x="459110" y="1041526"/>
                  </a:lnTo>
                  <a:lnTo>
                    <a:pt x="458977" y="1041526"/>
                  </a:lnTo>
                  <a:lnTo>
                    <a:pt x="432316" y="1013967"/>
                  </a:lnTo>
                  <a:lnTo>
                    <a:pt x="406382" y="986154"/>
                  </a:lnTo>
                  <a:lnTo>
                    <a:pt x="380857" y="957326"/>
                  </a:lnTo>
                  <a:lnTo>
                    <a:pt x="355960" y="927607"/>
                  </a:lnTo>
                  <a:lnTo>
                    <a:pt x="331924" y="897127"/>
                  </a:lnTo>
                  <a:lnTo>
                    <a:pt x="308355" y="865377"/>
                  </a:lnTo>
                  <a:lnTo>
                    <a:pt x="285876" y="832738"/>
                  </a:lnTo>
                  <a:lnTo>
                    <a:pt x="264575" y="799083"/>
                  </a:lnTo>
                  <a:lnTo>
                    <a:pt x="243839" y="763651"/>
                  </a:lnTo>
                  <a:lnTo>
                    <a:pt x="224408" y="727201"/>
                  </a:lnTo>
                  <a:lnTo>
                    <a:pt x="224539" y="727201"/>
                  </a:lnTo>
                  <a:lnTo>
                    <a:pt x="206244" y="689482"/>
                  </a:lnTo>
                  <a:lnTo>
                    <a:pt x="188960" y="649985"/>
                  </a:lnTo>
                  <a:lnTo>
                    <a:pt x="188874" y="649731"/>
                  </a:lnTo>
                  <a:lnTo>
                    <a:pt x="172694" y="609218"/>
                  </a:lnTo>
                  <a:lnTo>
                    <a:pt x="172626" y="608964"/>
                  </a:lnTo>
                  <a:lnTo>
                    <a:pt x="157192" y="567181"/>
                  </a:lnTo>
                  <a:lnTo>
                    <a:pt x="157140" y="566927"/>
                  </a:lnTo>
                  <a:lnTo>
                    <a:pt x="142706" y="524001"/>
                  </a:lnTo>
                  <a:lnTo>
                    <a:pt x="142668" y="523747"/>
                  </a:lnTo>
                  <a:lnTo>
                    <a:pt x="128944" y="479678"/>
                  </a:lnTo>
                  <a:lnTo>
                    <a:pt x="115897" y="434593"/>
                  </a:lnTo>
                  <a:lnTo>
                    <a:pt x="103538" y="388492"/>
                  </a:lnTo>
                  <a:lnTo>
                    <a:pt x="91599" y="341629"/>
                  </a:lnTo>
                  <a:lnTo>
                    <a:pt x="80294" y="294131"/>
                  </a:lnTo>
                  <a:lnTo>
                    <a:pt x="58730" y="197484"/>
                  </a:lnTo>
                  <a:lnTo>
                    <a:pt x="58748" y="197230"/>
                  </a:lnTo>
                  <a:lnTo>
                    <a:pt x="38480" y="99059"/>
                  </a:lnTo>
                  <a:lnTo>
                    <a:pt x="18668" y="0"/>
                  </a:lnTo>
                  <a:close/>
                </a:path>
                <a:path w="619759" h="1205230">
                  <a:moveTo>
                    <a:pt x="569174" y="1146772"/>
                  </a:moveTo>
                  <a:close/>
                </a:path>
                <a:path w="619759" h="1205230">
                  <a:moveTo>
                    <a:pt x="569179" y="1146766"/>
                  </a:moveTo>
                  <a:close/>
                </a:path>
                <a:path w="619759" h="1205230">
                  <a:moveTo>
                    <a:pt x="513460" y="1094739"/>
                  </a:moveTo>
                  <a:lnTo>
                    <a:pt x="513596" y="1094866"/>
                  </a:lnTo>
                  <a:lnTo>
                    <a:pt x="513460" y="1094739"/>
                  </a:lnTo>
                  <a:close/>
                </a:path>
                <a:path w="619759" h="1205230">
                  <a:moveTo>
                    <a:pt x="458850" y="1041272"/>
                  </a:moveTo>
                  <a:lnTo>
                    <a:pt x="458977" y="1041526"/>
                  </a:lnTo>
                  <a:lnTo>
                    <a:pt x="459110" y="1041526"/>
                  </a:lnTo>
                  <a:lnTo>
                    <a:pt x="458850" y="1041272"/>
                  </a:lnTo>
                  <a:close/>
                </a:path>
                <a:path w="619759" h="1205230">
                  <a:moveTo>
                    <a:pt x="432316" y="1013967"/>
                  </a:moveTo>
                  <a:close/>
                </a:path>
                <a:path w="619759" h="1205230">
                  <a:moveTo>
                    <a:pt x="406145" y="985901"/>
                  </a:moveTo>
                  <a:lnTo>
                    <a:pt x="406272" y="986154"/>
                  </a:lnTo>
                  <a:lnTo>
                    <a:pt x="406145" y="985901"/>
                  </a:lnTo>
                  <a:close/>
                </a:path>
                <a:path w="619759" h="1205230">
                  <a:moveTo>
                    <a:pt x="380766" y="957198"/>
                  </a:moveTo>
                  <a:lnTo>
                    <a:pt x="380872" y="957326"/>
                  </a:lnTo>
                  <a:lnTo>
                    <a:pt x="380766" y="957198"/>
                  </a:lnTo>
                  <a:close/>
                </a:path>
                <a:path w="619759" h="1205230">
                  <a:moveTo>
                    <a:pt x="355880" y="927480"/>
                  </a:moveTo>
                  <a:close/>
                </a:path>
                <a:path w="619759" h="1205230">
                  <a:moveTo>
                    <a:pt x="331724" y="896873"/>
                  </a:moveTo>
                  <a:lnTo>
                    <a:pt x="331850" y="897127"/>
                  </a:lnTo>
                  <a:lnTo>
                    <a:pt x="331724" y="896873"/>
                  </a:lnTo>
                  <a:close/>
                </a:path>
                <a:path w="619759" h="1205230">
                  <a:moveTo>
                    <a:pt x="308434" y="865377"/>
                  </a:moveTo>
                  <a:lnTo>
                    <a:pt x="308609" y="865631"/>
                  </a:lnTo>
                  <a:lnTo>
                    <a:pt x="308434" y="865377"/>
                  </a:lnTo>
                  <a:close/>
                </a:path>
                <a:path w="619759" h="1205230">
                  <a:moveTo>
                    <a:pt x="285969" y="832738"/>
                  </a:moveTo>
                  <a:lnTo>
                    <a:pt x="286130" y="832992"/>
                  </a:lnTo>
                  <a:lnTo>
                    <a:pt x="285969" y="832738"/>
                  </a:lnTo>
                  <a:close/>
                </a:path>
                <a:path w="619759" h="1205230">
                  <a:moveTo>
                    <a:pt x="264413" y="798829"/>
                  </a:moveTo>
                  <a:lnTo>
                    <a:pt x="264540" y="799083"/>
                  </a:lnTo>
                  <a:lnTo>
                    <a:pt x="264413" y="798829"/>
                  </a:lnTo>
                  <a:close/>
                </a:path>
                <a:path w="619759" h="1205230">
                  <a:moveTo>
                    <a:pt x="243890" y="763651"/>
                  </a:moveTo>
                  <a:lnTo>
                    <a:pt x="244093" y="764031"/>
                  </a:lnTo>
                  <a:lnTo>
                    <a:pt x="243890" y="763651"/>
                  </a:lnTo>
                  <a:close/>
                </a:path>
                <a:path w="619759" h="1205230">
                  <a:moveTo>
                    <a:pt x="224539" y="727201"/>
                  </a:moveTo>
                  <a:lnTo>
                    <a:pt x="224408" y="727201"/>
                  </a:lnTo>
                  <a:lnTo>
                    <a:pt x="224662" y="727455"/>
                  </a:lnTo>
                  <a:lnTo>
                    <a:pt x="224539" y="727201"/>
                  </a:lnTo>
                  <a:close/>
                </a:path>
                <a:path w="619759" h="1205230">
                  <a:moveTo>
                    <a:pt x="206136" y="689228"/>
                  </a:moveTo>
                  <a:lnTo>
                    <a:pt x="206247" y="689482"/>
                  </a:lnTo>
                  <a:lnTo>
                    <a:pt x="206136" y="689228"/>
                  </a:lnTo>
                  <a:close/>
                </a:path>
                <a:path w="619759" h="1205230">
                  <a:moveTo>
                    <a:pt x="188874" y="649731"/>
                  </a:moveTo>
                  <a:lnTo>
                    <a:pt x="188975" y="649985"/>
                  </a:lnTo>
                  <a:lnTo>
                    <a:pt x="188874" y="649731"/>
                  </a:lnTo>
                  <a:close/>
                </a:path>
                <a:path w="619759" h="1205230">
                  <a:moveTo>
                    <a:pt x="172626" y="608964"/>
                  </a:moveTo>
                  <a:lnTo>
                    <a:pt x="172719" y="609218"/>
                  </a:lnTo>
                  <a:lnTo>
                    <a:pt x="172626" y="608964"/>
                  </a:lnTo>
                  <a:close/>
                </a:path>
                <a:path w="619759" h="1205230">
                  <a:moveTo>
                    <a:pt x="157140" y="566927"/>
                  </a:moveTo>
                  <a:lnTo>
                    <a:pt x="157225" y="567181"/>
                  </a:lnTo>
                  <a:lnTo>
                    <a:pt x="157140" y="566927"/>
                  </a:lnTo>
                  <a:close/>
                </a:path>
                <a:path w="619759" h="1205230">
                  <a:moveTo>
                    <a:pt x="142668" y="523747"/>
                  </a:moveTo>
                  <a:lnTo>
                    <a:pt x="142747" y="524001"/>
                  </a:lnTo>
                  <a:lnTo>
                    <a:pt x="142668" y="523747"/>
                  </a:lnTo>
                  <a:close/>
                </a:path>
                <a:path w="619759" h="1205230">
                  <a:moveTo>
                    <a:pt x="128995" y="479551"/>
                  </a:moveTo>
                  <a:close/>
                </a:path>
                <a:path w="619759" h="1205230">
                  <a:moveTo>
                    <a:pt x="115824" y="434339"/>
                  </a:moveTo>
                  <a:lnTo>
                    <a:pt x="115824" y="434593"/>
                  </a:lnTo>
                  <a:lnTo>
                    <a:pt x="115824" y="434339"/>
                  </a:lnTo>
                  <a:close/>
                </a:path>
                <a:path w="619759" h="1205230">
                  <a:moveTo>
                    <a:pt x="103504" y="388365"/>
                  </a:moveTo>
                  <a:close/>
                </a:path>
                <a:path w="619759" h="1205230">
                  <a:moveTo>
                    <a:pt x="91663" y="341502"/>
                  </a:moveTo>
                  <a:close/>
                </a:path>
                <a:path w="619759" h="1205230">
                  <a:moveTo>
                    <a:pt x="80263" y="294004"/>
                  </a:moveTo>
                  <a:close/>
                </a:path>
                <a:path w="619759" h="1205230">
                  <a:moveTo>
                    <a:pt x="58748" y="197230"/>
                  </a:moveTo>
                  <a:lnTo>
                    <a:pt x="58800" y="197484"/>
                  </a:lnTo>
                  <a:lnTo>
                    <a:pt x="58748" y="197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4476" y="1228344"/>
              <a:ext cx="108202" cy="11430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59440" y="2505455"/>
            <a:ext cx="765048" cy="2529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35311" y="3073907"/>
            <a:ext cx="2077211" cy="20772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1583" y="4863084"/>
            <a:ext cx="199644" cy="1508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2387" y="4524755"/>
            <a:ext cx="1384514" cy="82753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302510" y="4640453"/>
            <a:ext cx="431800" cy="145415"/>
          </a:xfrm>
          <a:custGeom>
            <a:avLst/>
            <a:gdLst/>
            <a:ahLst/>
            <a:cxnLst/>
            <a:rect l="l" t="t" r="r" b="b"/>
            <a:pathLst>
              <a:path w="431800" h="145414">
                <a:moveTo>
                  <a:pt x="355878" y="27442"/>
                </a:moveTo>
                <a:lnTo>
                  <a:pt x="0" y="127000"/>
                </a:lnTo>
                <a:lnTo>
                  <a:pt x="5079" y="145415"/>
                </a:lnTo>
                <a:lnTo>
                  <a:pt x="361003" y="45844"/>
                </a:lnTo>
                <a:lnTo>
                  <a:pt x="355878" y="27442"/>
                </a:lnTo>
                <a:close/>
              </a:path>
              <a:path w="431800" h="145414">
                <a:moveTo>
                  <a:pt x="423122" y="24003"/>
                </a:moveTo>
                <a:lnTo>
                  <a:pt x="368172" y="24003"/>
                </a:lnTo>
                <a:lnTo>
                  <a:pt x="373252" y="42418"/>
                </a:lnTo>
                <a:lnTo>
                  <a:pt x="361003" y="45844"/>
                </a:lnTo>
                <a:lnTo>
                  <a:pt x="368681" y="73406"/>
                </a:lnTo>
                <a:lnTo>
                  <a:pt x="423122" y="24003"/>
                </a:lnTo>
                <a:close/>
              </a:path>
              <a:path w="431800" h="145414">
                <a:moveTo>
                  <a:pt x="368172" y="24003"/>
                </a:moveTo>
                <a:lnTo>
                  <a:pt x="355878" y="27442"/>
                </a:lnTo>
                <a:lnTo>
                  <a:pt x="361003" y="45844"/>
                </a:lnTo>
                <a:lnTo>
                  <a:pt x="373252" y="42418"/>
                </a:lnTo>
                <a:lnTo>
                  <a:pt x="368172" y="24003"/>
                </a:lnTo>
                <a:close/>
              </a:path>
              <a:path w="431800" h="145414">
                <a:moveTo>
                  <a:pt x="348233" y="0"/>
                </a:moveTo>
                <a:lnTo>
                  <a:pt x="355878" y="27442"/>
                </a:lnTo>
                <a:lnTo>
                  <a:pt x="368172" y="24003"/>
                </a:lnTo>
                <a:lnTo>
                  <a:pt x="423122" y="24003"/>
                </a:lnTo>
                <a:lnTo>
                  <a:pt x="431800" y="16129"/>
                </a:lnTo>
                <a:lnTo>
                  <a:pt x="348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02129" y="5066665"/>
            <a:ext cx="432434" cy="158750"/>
          </a:xfrm>
          <a:custGeom>
            <a:avLst/>
            <a:gdLst/>
            <a:ahLst/>
            <a:cxnLst/>
            <a:rect l="l" t="t" r="r" b="b"/>
            <a:pathLst>
              <a:path w="432435" h="158750">
                <a:moveTo>
                  <a:pt x="356729" y="131293"/>
                </a:moveTo>
                <a:lnTo>
                  <a:pt x="348106" y="158496"/>
                </a:lnTo>
                <a:lnTo>
                  <a:pt x="432181" y="145287"/>
                </a:lnTo>
                <a:lnTo>
                  <a:pt x="421716" y="135128"/>
                </a:lnTo>
                <a:lnTo>
                  <a:pt x="368807" y="135128"/>
                </a:lnTo>
                <a:lnTo>
                  <a:pt x="356729" y="131293"/>
                </a:lnTo>
                <a:close/>
              </a:path>
              <a:path w="432435" h="158750">
                <a:moveTo>
                  <a:pt x="362493" y="113111"/>
                </a:moveTo>
                <a:lnTo>
                  <a:pt x="356729" y="131293"/>
                </a:lnTo>
                <a:lnTo>
                  <a:pt x="368807" y="135128"/>
                </a:lnTo>
                <a:lnTo>
                  <a:pt x="374650" y="116967"/>
                </a:lnTo>
                <a:lnTo>
                  <a:pt x="362493" y="113111"/>
                </a:lnTo>
                <a:close/>
              </a:path>
              <a:path w="432435" h="158750">
                <a:moveTo>
                  <a:pt x="371094" y="85979"/>
                </a:moveTo>
                <a:lnTo>
                  <a:pt x="362493" y="113111"/>
                </a:lnTo>
                <a:lnTo>
                  <a:pt x="374650" y="116967"/>
                </a:lnTo>
                <a:lnTo>
                  <a:pt x="368807" y="135128"/>
                </a:lnTo>
                <a:lnTo>
                  <a:pt x="421716" y="135128"/>
                </a:lnTo>
                <a:lnTo>
                  <a:pt x="371094" y="85979"/>
                </a:lnTo>
                <a:close/>
              </a:path>
              <a:path w="432435" h="158750">
                <a:moveTo>
                  <a:pt x="5841" y="0"/>
                </a:moveTo>
                <a:lnTo>
                  <a:pt x="0" y="18034"/>
                </a:lnTo>
                <a:lnTo>
                  <a:pt x="356729" y="131293"/>
                </a:lnTo>
                <a:lnTo>
                  <a:pt x="362493" y="113111"/>
                </a:lnTo>
                <a:lnTo>
                  <a:pt x="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99137" y="5417820"/>
            <a:ext cx="130958" cy="22707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49879" y="4512564"/>
            <a:ext cx="681228" cy="2636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49879" y="5114544"/>
            <a:ext cx="669035" cy="2636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64864" y="5515355"/>
            <a:ext cx="1213103" cy="25908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012691" y="4799076"/>
            <a:ext cx="2278380" cy="26365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586353" y="5134228"/>
            <a:ext cx="355600" cy="151130"/>
          </a:xfrm>
          <a:custGeom>
            <a:avLst/>
            <a:gdLst/>
            <a:ahLst/>
            <a:cxnLst/>
            <a:rect l="l" t="t" r="r" b="b"/>
            <a:pathLst>
              <a:path w="355600" h="151129">
                <a:moveTo>
                  <a:pt x="280654" y="26718"/>
                </a:moveTo>
                <a:lnTo>
                  <a:pt x="0" y="133350"/>
                </a:lnTo>
                <a:lnTo>
                  <a:pt x="6858" y="151130"/>
                </a:lnTo>
                <a:lnTo>
                  <a:pt x="287418" y="44534"/>
                </a:lnTo>
                <a:lnTo>
                  <a:pt x="280654" y="26718"/>
                </a:lnTo>
                <a:close/>
              </a:path>
              <a:path w="355600" h="151129">
                <a:moveTo>
                  <a:pt x="342613" y="22225"/>
                </a:moveTo>
                <a:lnTo>
                  <a:pt x="292481" y="22225"/>
                </a:lnTo>
                <a:lnTo>
                  <a:pt x="299338" y="40005"/>
                </a:lnTo>
                <a:lnTo>
                  <a:pt x="287418" y="44534"/>
                </a:lnTo>
                <a:lnTo>
                  <a:pt x="297561" y="71247"/>
                </a:lnTo>
                <a:lnTo>
                  <a:pt x="342613" y="22225"/>
                </a:lnTo>
                <a:close/>
              </a:path>
              <a:path w="355600" h="151129">
                <a:moveTo>
                  <a:pt x="292481" y="22225"/>
                </a:moveTo>
                <a:lnTo>
                  <a:pt x="280654" y="26718"/>
                </a:lnTo>
                <a:lnTo>
                  <a:pt x="287418" y="44534"/>
                </a:lnTo>
                <a:lnTo>
                  <a:pt x="299338" y="40005"/>
                </a:lnTo>
                <a:lnTo>
                  <a:pt x="292481" y="22225"/>
                </a:lnTo>
                <a:close/>
              </a:path>
              <a:path w="355600" h="151129">
                <a:moveTo>
                  <a:pt x="270510" y="0"/>
                </a:moveTo>
                <a:lnTo>
                  <a:pt x="280654" y="26718"/>
                </a:lnTo>
                <a:lnTo>
                  <a:pt x="292481" y="22225"/>
                </a:lnTo>
                <a:lnTo>
                  <a:pt x="342613" y="22225"/>
                </a:lnTo>
                <a:lnTo>
                  <a:pt x="355219" y="8509"/>
                </a:lnTo>
                <a:lnTo>
                  <a:pt x="270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85717" y="4594605"/>
            <a:ext cx="356235" cy="175260"/>
          </a:xfrm>
          <a:custGeom>
            <a:avLst/>
            <a:gdLst/>
            <a:ahLst/>
            <a:cxnLst/>
            <a:rect l="l" t="t" r="r" b="b"/>
            <a:pathLst>
              <a:path w="356235" h="175260">
                <a:moveTo>
                  <a:pt x="282835" y="149050"/>
                </a:moveTo>
                <a:lnTo>
                  <a:pt x="270764" y="175006"/>
                </a:lnTo>
                <a:lnTo>
                  <a:pt x="355854" y="172720"/>
                </a:lnTo>
                <a:lnTo>
                  <a:pt x="341355" y="154432"/>
                </a:lnTo>
                <a:lnTo>
                  <a:pt x="294386" y="154432"/>
                </a:lnTo>
                <a:lnTo>
                  <a:pt x="282835" y="149050"/>
                </a:lnTo>
                <a:close/>
              </a:path>
              <a:path w="356235" h="175260">
                <a:moveTo>
                  <a:pt x="290863" y="131788"/>
                </a:moveTo>
                <a:lnTo>
                  <a:pt x="282835" y="149050"/>
                </a:lnTo>
                <a:lnTo>
                  <a:pt x="294386" y="154432"/>
                </a:lnTo>
                <a:lnTo>
                  <a:pt x="302387" y="137160"/>
                </a:lnTo>
                <a:lnTo>
                  <a:pt x="290863" y="131788"/>
                </a:lnTo>
                <a:close/>
              </a:path>
              <a:path w="356235" h="175260">
                <a:moveTo>
                  <a:pt x="302895" y="105918"/>
                </a:moveTo>
                <a:lnTo>
                  <a:pt x="290863" y="131788"/>
                </a:lnTo>
                <a:lnTo>
                  <a:pt x="302387" y="137160"/>
                </a:lnTo>
                <a:lnTo>
                  <a:pt x="294386" y="154432"/>
                </a:lnTo>
                <a:lnTo>
                  <a:pt x="341355" y="154432"/>
                </a:lnTo>
                <a:lnTo>
                  <a:pt x="302895" y="105918"/>
                </a:lnTo>
                <a:close/>
              </a:path>
              <a:path w="356235" h="175260">
                <a:moveTo>
                  <a:pt x="8128" y="0"/>
                </a:moveTo>
                <a:lnTo>
                  <a:pt x="0" y="17272"/>
                </a:lnTo>
                <a:lnTo>
                  <a:pt x="282835" y="149050"/>
                </a:lnTo>
                <a:lnTo>
                  <a:pt x="290863" y="131788"/>
                </a:lnTo>
                <a:lnTo>
                  <a:pt x="8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09694" y="5151882"/>
            <a:ext cx="76200" cy="275590"/>
          </a:xfrm>
          <a:custGeom>
            <a:avLst/>
            <a:gdLst/>
            <a:ahLst/>
            <a:cxnLst/>
            <a:rect l="l" t="t" r="r" b="b"/>
            <a:pathLst>
              <a:path w="76200" h="275589">
                <a:moveTo>
                  <a:pt x="47625" y="63500"/>
                </a:moveTo>
                <a:lnTo>
                  <a:pt x="28575" y="63500"/>
                </a:lnTo>
                <a:lnTo>
                  <a:pt x="28575" y="275209"/>
                </a:lnTo>
                <a:lnTo>
                  <a:pt x="47625" y="275209"/>
                </a:lnTo>
                <a:lnTo>
                  <a:pt x="47625" y="63500"/>
                </a:lnTo>
                <a:close/>
              </a:path>
              <a:path w="76200" h="275589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5589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92652" y="4512564"/>
            <a:ext cx="1385843" cy="82753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56327" y="5426964"/>
            <a:ext cx="100374" cy="18135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911845" y="4921758"/>
            <a:ext cx="429259" cy="76200"/>
          </a:xfrm>
          <a:custGeom>
            <a:avLst/>
            <a:gdLst/>
            <a:ahLst/>
            <a:cxnLst/>
            <a:rect l="l" t="t" r="r" b="b"/>
            <a:pathLst>
              <a:path w="429259" h="76200">
                <a:moveTo>
                  <a:pt x="353059" y="0"/>
                </a:moveTo>
                <a:lnTo>
                  <a:pt x="353059" y="76200"/>
                </a:lnTo>
                <a:lnTo>
                  <a:pt x="410209" y="47625"/>
                </a:lnTo>
                <a:lnTo>
                  <a:pt x="365759" y="47625"/>
                </a:lnTo>
                <a:lnTo>
                  <a:pt x="365759" y="28575"/>
                </a:lnTo>
                <a:lnTo>
                  <a:pt x="410209" y="28575"/>
                </a:lnTo>
                <a:lnTo>
                  <a:pt x="353059" y="0"/>
                </a:lnTo>
                <a:close/>
              </a:path>
              <a:path w="429259" h="76200">
                <a:moveTo>
                  <a:pt x="353059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353059" y="47625"/>
                </a:lnTo>
                <a:lnTo>
                  <a:pt x="353059" y="28575"/>
                </a:lnTo>
                <a:close/>
              </a:path>
              <a:path w="429259" h="76200">
                <a:moveTo>
                  <a:pt x="410209" y="28575"/>
                </a:moveTo>
                <a:lnTo>
                  <a:pt x="365759" y="28575"/>
                </a:lnTo>
                <a:lnTo>
                  <a:pt x="365759" y="47625"/>
                </a:lnTo>
                <a:lnTo>
                  <a:pt x="410209" y="47625"/>
                </a:lnTo>
                <a:lnTo>
                  <a:pt x="429259" y="38100"/>
                </a:lnTo>
                <a:lnTo>
                  <a:pt x="410209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439911" y="4821935"/>
            <a:ext cx="766572" cy="25298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00200" y="6022847"/>
            <a:ext cx="6617208" cy="640079"/>
          </a:xfrm>
          <a:prstGeom prst="rect">
            <a:avLst/>
          </a:prstGeom>
        </p:spPr>
      </p:pic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2B484235-A85B-28A9-A7FD-AF1F1F82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BDFBE-F83F-4FD7-84D1-75A3CAE098D0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2252F7-AE32-4CAF-E95E-AD66C821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DCA45FA0-FE42-F6F3-0452-48FD1CA2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29761" y="297179"/>
            <a:ext cx="2295525" cy="2360930"/>
            <a:chOff x="8129761" y="297179"/>
            <a:chExt cx="2295525" cy="2360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761" y="297179"/>
              <a:ext cx="2063706" cy="1980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05923" y="1452879"/>
              <a:ext cx="619760" cy="1205230"/>
            </a:xfrm>
            <a:custGeom>
              <a:avLst/>
              <a:gdLst/>
              <a:ahLst/>
              <a:cxnLst/>
              <a:rect l="l" t="t" r="r" b="b"/>
              <a:pathLst>
                <a:path w="619759" h="1205230">
                  <a:moveTo>
                    <a:pt x="556453" y="1160840"/>
                  </a:moveTo>
                  <a:lnTo>
                    <a:pt x="537209" y="1181989"/>
                  </a:lnTo>
                  <a:lnTo>
                    <a:pt x="619251" y="1205103"/>
                  </a:lnTo>
                  <a:lnTo>
                    <a:pt x="605456" y="1169416"/>
                  </a:lnTo>
                  <a:lnTo>
                    <a:pt x="565911" y="1169416"/>
                  </a:lnTo>
                  <a:lnTo>
                    <a:pt x="556453" y="1160840"/>
                  </a:lnTo>
                  <a:close/>
                </a:path>
                <a:path w="619759" h="1205230">
                  <a:moveTo>
                    <a:pt x="569354" y="1146810"/>
                  </a:moveTo>
                  <a:lnTo>
                    <a:pt x="569219" y="1146810"/>
                  </a:lnTo>
                  <a:lnTo>
                    <a:pt x="556453" y="1160840"/>
                  </a:lnTo>
                  <a:lnTo>
                    <a:pt x="565911" y="1169416"/>
                  </a:lnTo>
                  <a:lnTo>
                    <a:pt x="578739" y="1155319"/>
                  </a:lnTo>
                  <a:lnTo>
                    <a:pt x="569354" y="1146810"/>
                  </a:lnTo>
                  <a:close/>
                </a:path>
                <a:path w="619759" h="1205230">
                  <a:moveTo>
                    <a:pt x="588518" y="1125601"/>
                  </a:moveTo>
                  <a:lnTo>
                    <a:pt x="569335" y="1146683"/>
                  </a:lnTo>
                  <a:lnTo>
                    <a:pt x="578739" y="1155319"/>
                  </a:lnTo>
                  <a:lnTo>
                    <a:pt x="565911" y="1169416"/>
                  </a:lnTo>
                  <a:lnTo>
                    <a:pt x="605456" y="1169416"/>
                  </a:lnTo>
                  <a:lnTo>
                    <a:pt x="588518" y="1125601"/>
                  </a:lnTo>
                  <a:close/>
                </a:path>
                <a:path w="619759" h="1205230">
                  <a:moveTo>
                    <a:pt x="18796" y="0"/>
                  </a:moveTo>
                  <a:lnTo>
                    <a:pt x="19939" y="102870"/>
                  </a:lnTo>
                  <a:lnTo>
                    <a:pt x="40131" y="201295"/>
                  </a:lnTo>
                  <a:lnTo>
                    <a:pt x="61722" y="298323"/>
                  </a:lnTo>
                  <a:lnTo>
                    <a:pt x="73151" y="346075"/>
                  </a:lnTo>
                  <a:lnTo>
                    <a:pt x="85090" y="393192"/>
                  </a:lnTo>
                  <a:lnTo>
                    <a:pt x="97535" y="439674"/>
                  </a:lnTo>
                  <a:lnTo>
                    <a:pt x="110617" y="485140"/>
                  </a:lnTo>
                  <a:lnTo>
                    <a:pt x="124586" y="529844"/>
                  </a:lnTo>
                  <a:lnTo>
                    <a:pt x="139319" y="573405"/>
                  </a:lnTo>
                  <a:lnTo>
                    <a:pt x="154812" y="615950"/>
                  </a:lnTo>
                  <a:lnTo>
                    <a:pt x="171450" y="657225"/>
                  </a:lnTo>
                  <a:lnTo>
                    <a:pt x="188975" y="697357"/>
                  </a:lnTo>
                  <a:lnTo>
                    <a:pt x="207645" y="735965"/>
                  </a:lnTo>
                  <a:lnTo>
                    <a:pt x="227329" y="773176"/>
                  </a:lnTo>
                  <a:lnTo>
                    <a:pt x="248284" y="808990"/>
                  </a:lnTo>
                  <a:lnTo>
                    <a:pt x="270128" y="843407"/>
                  </a:lnTo>
                  <a:lnTo>
                    <a:pt x="292989" y="876554"/>
                  </a:lnTo>
                  <a:lnTo>
                    <a:pt x="316737" y="908685"/>
                  </a:lnTo>
                  <a:lnTo>
                    <a:pt x="341249" y="939673"/>
                  </a:lnTo>
                  <a:lnTo>
                    <a:pt x="366395" y="969645"/>
                  </a:lnTo>
                  <a:lnTo>
                    <a:pt x="392175" y="998728"/>
                  </a:lnTo>
                  <a:lnTo>
                    <a:pt x="418592" y="1027176"/>
                  </a:lnTo>
                  <a:lnTo>
                    <a:pt x="445516" y="1054862"/>
                  </a:lnTo>
                  <a:lnTo>
                    <a:pt x="500379" y="1108583"/>
                  </a:lnTo>
                  <a:lnTo>
                    <a:pt x="556453" y="1160840"/>
                  </a:lnTo>
                  <a:lnTo>
                    <a:pt x="569219" y="1146810"/>
                  </a:lnTo>
                  <a:lnTo>
                    <a:pt x="513597" y="1094867"/>
                  </a:lnTo>
                  <a:lnTo>
                    <a:pt x="458850" y="1041400"/>
                  </a:lnTo>
                  <a:lnTo>
                    <a:pt x="458982" y="1041400"/>
                  </a:lnTo>
                  <a:lnTo>
                    <a:pt x="432443" y="1013968"/>
                  </a:lnTo>
                  <a:lnTo>
                    <a:pt x="406287" y="985901"/>
                  </a:lnTo>
                  <a:lnTo>
                    <a:pt x="380971" y="957326"/>
                  </a:lnTo>
                  <a:lnTo>
                    <a:pt x="355853" y="927481"/>
                  </a:lnTo>
                  <a:lnTo>
                    <a:pt x="331724" y="897001"/>
                  </a:lnTo>
                  <a:lnTo>
                    <a:pt x="331884" y="897001"/>
                  </a:lnTo>
                  <a:lnTo>
                    <a:pt x="308670" y="865632"/>
                  </a:lnTo>
                  <a:lnTo>
                    <a:pt x="285876" y="832739"/>
                  </a:lnTo>
                  <a:lnTo>
                    <a:pt x="264414" y="798830"/>
                  </a:lnTo>
                  <a:lnTo>
                    <a:pt x="244115" y="764032"/>
                  </a:lnTo>
                  <a:lnTo>
                    <a:pt x="224738" y="727583"/>
                  </a:lnTo>
                  <a:lnTo>
                    <a:pt x="206430" y="689610"/>
                  </a:lnTo>
                  <a:lnTo>
                    <a:pt x="188960" y="649986"/>
                  </a:lnTo>
                  <a:lnTo>
                    <a:pt x="188874" y="649732"/>
                  </a:lnTo>
                  <a:lnTo>
                    <a:pt x="172694" y="609219"/>
                  </a:lnTo>
                  <a:lnTo>
                    <a:pt x="157318" y="567182"/>
                  </a:lnTo>
                  <a:lnTo>
                    <a:pt x="157266" y="566928"/>
                  </a:lnTo>
                  <a:lnTo>
                    <a:pt x="142707" y="524129"/>
                  </a:lnTo>
                  <a:lnTo>
                    <a:pt x="142669" y="523875"/>
                  </a:lnTo>
                  <a:lnTo>
                    <a:pt x="128983" y="479806"/>
                  </a:lnTo>
                  <a:lnTo>
                    <a:pt x="115987" y="434594"/>
                  </a:lnTo>
                  <a:lnTo>
                    <a:pt x="103573" y="388493"/>
                  </a:lnTo>
                  <a:lnTo>
                    <a:pt x="91599" y="341630"/>
                  </a:lnTo>
                  <a:lnTo>
                    <a:pt x="80294" y="294132"/>
                  </a:lnTo>
                  <a:lnTo>
                    <a:pt x="58829" y="197358"/>
                  </a:lnTo>
                  <a:lnTo>
                    <a:pt x="38480" y="99060"/>
                  </a:lnTo>
                  <a:lnTo>
                    <a:pt x="18796" y="0"/>
                  </a:lnTo>
                  <a:close/>
                </a:path>
                <a:path w="619759" h="1205230">
                  <a:moveTo>
                    <a:pt x="569275" y="1146748"/>
                  </a:moveTo>
                  <a:close/>
                </a:path>
                <a:path w="619759" h="1205230">
                  <a:moveTo>
                    <a:pt x="569280" y="1146743"/>
                  </a:moveTo>
                  <a:close/>
                </a:path>
                <a:path w="619759" h="1205230">
                  <a:moveTo>
                    <a:pt x="513460" y="1094740"/>
                  </a:moveTo>
                  <a:lnTo>
                    <a:pt x="513597" y="1094867"/>
                  </a:lnTo>
                  <a:lnTo>
                    <a:pt x="513460" y="1094740"/>
                  </a:lnTo>
                  <a:close/>
                </a:path>
                <a:path w="619759" h="1205230">
                  <a:moveTo>
                    <a:pt x="458982" y="1041400"/>
                  </a:moveTo>
                  <a:lnTo>
                    <a:pt x="458850" y="1041400"/>
                  </a:lnTo>
                  <a:lnTo>
                    <a:pt x="459104" y="1041527"/>
                  </a:lnTo>
                  <a:lnTo>
                    <a:pt x="458982" y="1041400"/>
                  </a:lnTo>
                  <a:close/>
                </a:path>
                <a:path w="619759" h="1205230">
                  <a:moveTo>
                    <a:pt x="432443" y="1013968"/>
                  </a:moveTo>
                  <a:close/>
                </a:path>
                <a:path w="619759" h="1205230">
                  <a:moveTo>
                    <a:pt x="406287" y="985901"/>
                  </a:moveTo>
                  <a:lnTo>
                    <a:pt x="406400" y="986028"/>
                  </a:lnTo>
                  <a:lnTo>
                    <a:pt x="406287" y="985901"/>
                  </a:lnTo>
                  <a:close/>
                </a:path>
                <a:path w="619759" h="1205230">
                  <a:moveTo>
                    <a:pt x="380746" y="957072"/>
                  </a:moveTo>
                  <a:lnTo>
                    <a:pt x="380873" y="957326"/>
                  </a:lnTo>
                  <a:lnTo>
                    <a:pt x="380746" y="957072"/>
                  </a:lnTo>
                  <a:close/>
                </a:path>
                <a:path w="619759" h="1205230">
                  <a:moveTo>
                    <a:pt x="355906" y="927481"/>
                  </a:moveTo>
                  <a:lnTo>
                    <a:pt x="356107" y="927735"/>
                  </a:lnTo>
                  <a:lnTo>
                    <a:pt x="355906" y="927481"/>
                  </a:lnTo>
                  <a:close/>
                </a:path>
                <a:path w="619759" h="1205230">
                  <a:moveTo>
                    <a:pt x="331884" y="897001"/>
                  </a:moveTo>
                  <a:lnTo>
                    <a:pt x="331724" y="897001"/>
                  </a:lnTo>
                  <a:lnTo>
                    <a:pt x="331977" y="897128"/>
                  </a:lnTo>
                  <a:lnTo>
                    <a:pt x="331884" y="897001"/>
                  </a:lnTo>
                  <a:close/>
                </a:path>
                <a:path w="619759" h="1205230">
                  <a:moveTo>
                    <a:pt x="308482" y="865378"/>
                  </a:moveTo>
                  <a:lnTo>
                    <a:pt x="308609" y="865632"/>
                  </a:lnTo>
                  <a:lnTo>
                    <a:pt x="308482" y="865378"/>
                  </a:lnTo>
                  <a:close/>
                </a:path>
                <a:path w="619759" h="1205230">
                  <a:moveTo>
                    <a:pt x="286028" y="832958"/>
                  </a:moveTo>
                  <a:lnTo>
                    <a:pt x="286130" y="833120"/>
                  </a:lnTo>
                  <a:lnTo>
                    <a:pt x="286028" y="832958"/>
                  </a:lnTo>
                  <a:close/>
                </a:path>
                <a:path w="619759" h="1205230">
                  <a:moveTo>
                    <a:pt x="285889" y="832739"/>
                  </a:moveTo>
                  <a:lnTo>
                    <a:pt x="286028" y="832958"/>
                  </a:lnTo>
                  <a:lnTo>
                    <a:pt x="285889" y="832739"/>
                  </a:lnTo>
                  <a:close/>
                </a:path>
                <a:path w="619759" h="1205230">
                  <a:moveTo>
                    <a:pt x="264445" y="798830"/>
                  </a:moveTo>
                  <a:lnTo>
                    <a:pt x="264668" y="799211"/>
                  </a:lnTo>
                  <a:lnTo>
                    <a:pt x="264445" y="798830"/>
                  </a:lnTo>
                  <a:close/>
                </a:path>
                <a:path w="619759" h="1205230">
                  <a:moveTo>
                    <a:pt x="243967" y="763778"/>
                  </a:moveTo>
                  <a:lnTo>
                    <a:pt x="244094" y="764032"/>
                  </a:lnTo>
                  <a:lnTo>
                    <a:pt x="243967" y="763778"/>
                  </a:lnTo>
                  <a:close/>
                </a:path>
                <a:path w="619759" h="1205230">
                  <a:moveTo>
                    <a:pt x="224535" y="727202"/>
                  </a:moveTo>
                  <a:lnTo>
                    <a:pt x="224662" y="727583"/>
                  </a:lnTo>
                  <a:lnTo>
                    <a:pt x="224535" y="727202"/>
                  </a:lnTo>
                  <a:close/>
                </a:path>
                <a:path w="619759" h="1205230">
                  <a:moveTo>
                    <a:pt x="206248" y="689229"/>
                  </a:moveTo>
                  <a:lnTo>
                    <a:pt x="206375" y="689610"/>
                  </a:lnTo>
                  <a:lnTo>
                    <a:pt x="206248" y="689229"/>
                  </a:lnTo>
                  <a:close/>
                </a:path>
                <a:path w="619759" h="1205230">
                  <a:moveTo>
                    <a:pt x="188874" y="649732"/>
                  </a:moveTo>
                  <a:lnTo>
                    <a:pt x="188975" y="649986"/>
                  </a:lnTo>
                  <a:lnTo>
                    <a:pt x="188874" y="649732"/>
                  </a:lnTo>
                  <a:close/>
                </a:path>
                <a:path w="619759" h="1205230">
                  <a:moveTo>
                    <a:pt x="172593" y="608965"/>
                  </a:moveTo>
                  <a:lnTo>
                    <a:pt x="172593" y="609219"/>
                  </a:lnTo>
                  <a:lnTo>
                    <a:pt x="172593" y="608965"/>
                  </a:lnTo>
                  <a:close/>
                </a:path>
                <a:path w="619759" h="1205230">
                  <a:moveTo>
                    <a:pt x="157266" y="566928"/>
                  </a:moveTo>
                  <a:lnTo>
                    <a:pt x="157352" y="567182"/>
                  </a:lnTo>
                  <a:lnTo>
                    <a:pt x="157266" y="566928"/>
                  </a:lnTo>
                  <a:close/>
                </a:path>
                <a:path w="619759" h="1205230">
                  <a:moveTo>
                    <a:pt x="142669" y="523875"/>
                  </a:moveTo>
                  <a:lnTo>
                    <a:pt x="142748" y="524129"/>
                  </a:lnTo>
                  <a:lnTo>
                    <a:pt x="142669" y="523875"/>
                  </a:lnTo>
                  <a:close/>
                </a:path>
                <a:path w="619759" h="1205230">
                  <a:moveTo>
                    <a:pt x="128904" y="479552"/>
                  </a:moveTo>
                  <a:lnTo>
                    <a:pt x="128904" y="479806"/>
                  </a:lnTo>
                  <a:lnTo>
                    <a:pt x="128904" y="479552"/>
                  </a:lnTo>
                  <a:close/>
                </a:path>
                <a:path w="619759" h="1205230">
                  <a:moveTo>
                    <a:pt x="115950" y="434467"/>
                  </a:moveTo>
                  <a:close/>
                </a:path>
                <a:path w="619759" h="1205230">
                  <a:moveTo>
                    <a:pt x="103504" y="388239"/>
                  </a:moveTo>
                  <a:lnTo>
                    <a:pt x="103504" y="388493"/>
                  </a:lnTo>
                  <a:lnTo>
                    <a:pt x="103504" y="388239"/>
                  </a:lnTo>
                  <a:close/>
                </a:path>
                <a:path w="619759" h="1205230">
                  <a:moveTo>
                    <a:pt x="91567" y="341503"/>
                  </a:moveTo>
                  <a:close/>
                </a:path>
                <a:path w="619759" h="1205230">
                  <a:moveTo>
                    <a:pt x="80264" y="294005"/>
                  </a:moveTo>
                  <a:close/>
                </a:path>
                <a:path w="619759" h="1205230">
                  <a:moveTo>
                    <a:pt x="58800" y="197231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1115" y="1263396"/>
              <a:ext cx="108202" cy="1143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47604" y="2538983"/>
            <a:ext cx="765048" cy="2529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3476" y="3108960"/>
            <a:ext cx="2225039" cy="222504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Using</a:t>
            </a:r>
            <a:r>
              <a:rPr sz="4400" spc="-80" dirty="0"/>
              <a:t> </a:t>
            </a:r>
            <a:r>
              <a:rPr sz="4400" dirty="0"/>
              <a:t>the</a:t>
            </a:r>
            <a:r>
              <a:rPr sz="4400" spc="-80" dirty="0"/>
              <a:t> </a:t>
            </a:r>
            <a:r>
              <a:rPr sz="4400" dirty="0"/>
              <a:t>variational</a:t>
            </a:r>
            <a:r>
              <a:rPr sz="4400" spc="-80" dirty="0"/>
              <a:t> </a:t>
            </a:r>
            <a:r>
              <a:rPr sz="4400" spc="-10" dirty="0"/>
              <a:t>autoencoder</a:t>
            </a:r>
            <a:endParaRPr sz="4400"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55464" y="1951684"/>
            <a:ext cx="905801" cy="17511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508" y="2700527"/>
            <a:ext cx="752855" cy="2636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01139" y="2694432"/>
            <a:ext cx="2033016" cy="2697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43271" y="2686811"/>
            <a:ext cx="2834639" cy="2590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6863" y="4157471"/>
            <a:ext cx="452628" cy="25298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50263" y="4018788"/>
            <a:ext cx="1921764" cy="56083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7655" y="5033771"/>
            <a:ext cx="1025652" cy="22707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8363" y="5391911"/>
            <a:ext cx="883919" cy="2529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88363" y="5772911"/>
            <a:ext cx="1118615" cy="2529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02708" y="4648200"/>
            <a:ext cx="2234184" cy="2301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00348" y="5148071"/>
            <a:ext cx="5592191" cy="288035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19F3BCB-E963-AD4C-CA73-D63E779C8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011C-B20D-4713-9FE5-CB291CACE926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07D82110-3E8F-552D-F481-0064E881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E790DAC-2087-9818-5083-2FCF0E5C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9176" y="552195"/>
            <a:ext cx="8531861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VAEs</a:t>
            </a:r>
            <a:r>
              <a:rPr sz="4400" spc="-114" dirty="0"/>
              <a:t> </a:t>
            </a:r>
            <a:r>
              <a:rPr sz="4400" dirty="0"/>
              <a:t>with</a:t>
            </a:r>
            <a:r>
              <a:rPr sz="4400" spc="-100" dirty="0"/>
              <a:t> </a:t>
            </a:r>
            <a:r>
              <a:rPr sz="4400" spc="-10" dirty="0"/>
              <a:t>convolutions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685800" y="2286000"/>
            <a:ext cx="4692650" cy="1794510"/>
            <a:chOff x="877824" y="1863725"/>
            <a:chExt cx="4692650" cy="1794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824" y="1999487"/>
              <a:ext cx="736854" cy="15095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2288" y="1866900"/>
              <a:ext cx="214884" cy="8214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52288" y="1866900"/>
              <a:ext cx="215265" cy="821690"/>
            </a:xfrm>
            <a:custGeom>
              <a:avLst/>
              <a:gdLst/>
              <a:ahLst/>
              <a:cxnLst/>
              <a:rect l="l" t="t" r="r" b="b"/>
              <a:pathLst>
                <a:path w="215264" h="821689">
                  <a:moveTo>
                    <a:pt x="0" y="821436"/>
                  </a:moveTo>
                  <a:lnTo>
                    <a:pt x="214884" y="821436"/>
                  </a:lnTo>
                  <a:lnTo>
                    <a:pt x="214884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ln w="63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095" y="2831591"/>
              <a:ext cx="214884" cy="8229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40095" y="2831591"/>
              <a:ext cx="215265" cy="822960"/>
            </a:xfrm>
            <a:custGeom>
              <a:avLst/>
              <a:gdLst/>
              <a:ahLst/>
              <a:cxnLst/>
              <a:rect l="l" t="t" r="r" b="b"/>
              <a:pathLst>
                <a:path w="215264" h="822960">
                  <a:moveTo>
                    <a:pt x="0" y="822960"/>
                  </a:moveTo>
                  <a:lnTo>
                    <a:pt x="214884" y="822960"/>
                  </a:lnTo>
                  <a:lnTo>
                    <a:pt x="214884" y="0"/>
                  </a:lnTo>
                  <a:lnTo>
                    <a:pt x="0" y="0"/>
                  </a:lnTo>
                  <a:lnTo>
                    <a:pt x="0" y="822960"/>
                  </a:lnTo>
                  <a:close/>
                </a:path>
              </a:pathLst>
            </a:custGeom>
            <a:ln w="6349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8918" y="2728722"/>
              <a:ext cx="781685" cy="76200"/>
            </a:xfrm>
            <a:custGeom>
              <a:avLst/>
              <a:gdLst/>
              <a:ahLst/>
              <a:cxnLst/>
              <a:rect l="l" t="t" r="r" b="b"/>
              <a:pathLst>
                <a:path w="781685" h="76200">
                  <a:moveTo>
                    <a:pt x="705484" y="0"/>
                  </a:moveTo>
                  <a:lnTo>
                    <a:pt x="705484" y="76200"/>
                  </a:lnTo>
                  <a:lnTo>
                    <a:pt x="762634" y="47625"/>
                  </a:lnTo>
                  <a:lnTo>
                    <a:pt x="718184" y="47625"/>
                  </a:lnTo>
                  <a:lnTo>
                    <a:pt x="718184" y="28575"/>
                  </a:lnTo>
                  <a:lnTo>
                    <a:pt x="762634" y="28575"/>
                  </a:lnTo>
                  <a:lnTo>
                    <a:pt x="705484" y="0"/>
                  </a:lnTo>
                  <a:close/>
                </a:path>
                <a:path w="781685" h="76200">
                  <a:moveTo>
                    <a:pt x="705484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05484" y="47625"/>
                  </a:lnTo>
                  <a:lnTo>
                    <a:pt x="705484" y="28575"/>
                  </a:lnTo>
                  <a:close/>
                </a:path>
                <a:path w="781685" h="76200">
                  <a:moveTo>
                    <a:pt x="762634" y="28575"/>
                  </a:moveTo>
                  <a:lnTo>
                    <a:pt x="718184" y="28575"/>
                  </a:lnTo>
                  <a:lnTo>
                    <a:pt x="718184" y="47625"/>
                  </a:lnTo>
                  <a:lnTo>
                    <a:pt x="762634" y="47625"/>
                  </a:lnTo>
                  <a:lnTo>
                    <a:pt x="781684" y="38100"/>
                  </a:lnTo>
                  <a:lnTo>
                    <a:pt x="76263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9176" y="2103120"/>
              <a:ext cx="717804" cy="13258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89176" y="2103120"/>
              <a:ext cx="718185" cy="1325880"/>
            </a:xfrm>
            <a:custGeom>
              <a:avLst/>
              <a:gdLst/>
              <a:ahLst/>
              <a:cxnLst/>
              <a:rect l="l" t="t" r="r" b="b"/>
              <a:pathLst>
                <a:path w="718185" h="1325879">
                  <a:moveTo>
                    <a:pt x="0" y="442975"/>
                  </a:moveTo>
                  <a:lnTo>
                    <a:pt x="442975" y="0"/>
                  </a:lnTo>
                  <a:lnTo>
                    <a:pt x="717804" y="0"/>
                  </a:lnTo>
                  <a:lnTo>
                    <a:pt x="717804" y="882903"/>
                  </a:lnTo>
                  <a:lnTo>
                    <a:pt x="274828" y="1325879"/>
                  </a:lnTo>
                  <a:lnTo>
                    <a:pt x="0" y="1325879"/>
                  </a:lnTo>
                  <a:lnTo>
                    <a:pt x="0" y="442975"/>
                  </a:lnTo>
                  <a:close/>
                </a:path>
                <a:path w="718185" h="1325879">
                  <a:moveTo>
                    <a:pt x="0" y="442975"/>
                  </a:moveTo>
                  <a:lnTo>
                    <a:pt x="274828" y="442975"/>
                  </a:lnTo>
                  <a:lnTo>
                    <a:pt x="717804" y="0"/>
                  </a:lnTo>
                </a:path>
                <a:path w="718185" h="1325879">
                  <a:moveTo>
                    <a:pt x="274828" y="442975"/>
                  </a:moveTo>
                  <a:lnTo>
                    <a:pt x="274828" y="1325879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8766" y="2748533"/>
              <a:ext cx="781685" cy="76200"/>
            </a:xfrm>
            <a:custGeom>
              <a:avLst/>
              <a:gdLst/>
              <a:ahLst/>
              <a:cxnLst/>
              <a:rect l="l" t="t" r="r" b="b"/>
              <a:pathLst>
                <a:path w="781685" h="76200">
                  <a:moveTo>
                    <a:pt x="705484" y="0"/>
                  </a:moveTo>
                  <a:lnTo>
                    <a:pt x="705484" y="76200"/>
                  </a:lnTo>
                  <a:lnTo>
                    <a:pt x="762634" y="47625"/>
                  </a:lnTo>
                  <a:lnTo>
                    <a:pt x="718184" y="47625"/>
                  </a:lnTo>
                  <a:lnTo>
                    <a:pt x="718184" y="28575"/>
                  </a:lnTo>
                  <a:lnTo>
                    <a:pt x="762634" y="28575"/>
                  </a:lnTo>
                  <a:lnTo>
                    <a:pt x="705484" y="0"/>
                  </a:lnTo>
                  <a:close/>
                </a:path>
                <a:path w="781685" h="76200">
                  <a:moveTo>
                    <a:pt x="705484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05484" y="47625"/>
                  </a:lnTo>
                  <a:lnTo>
                    <a:pt x="705484" y="28575"/>
                  </a:lnTo>
                  <a:close/>
                </a:path>
                <a:path w="781685" h="76200">
                  <a:moveTo>
                    <a:pt x="762634" y="28575"/>
                  </a:moveTo>
                  <a:lnTo>
                    <a:pt x="718184" y="28575"/>
                  </a:lnTo>
                  <a:lnTo>
                    <a:pt x="718184" y="47625"/>
                  </a:lnTo>
                  <a:lnTo>
                    <a:pt x="762634" y="47625"/>
                  </a:lnTo>
                  <a:lnTo>
                    <a:pt x="781684" y="38100"/>
                  </a:lnTo>
                  <a:lnTo>
                    <a:pt x="76263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0903" y="2310383"/>
              <a:ext cx="877823" cy="9113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60903" y="2310383"/>
              <a:ext cx="878205" cy="911860"/>
            </a:xfrm>
            <a:custGeom>
              <a:avLst/>
              <a:gdLst/>
              <a:ahLst/>
              <a:cxnLst/>
              <a:rect l="l" t="t" r="r" b="b"/>
              <a:pathLst>
                <a:path w="878204" h="911860">
                  <a:moveTo>
                    <a:pt x="0" y="311530"/>
                  </a:moveTo>
                  <a:lnTo>
                    <a:pt x="311531" y="0"/>
                  </a:lnTo>
                  <a:lnTo>
                    <a:pt x="877823" y="0"/>
                  </a:lnTo>
                  <a:lnTo>
                    <a:pt x="877823" y="599820"/>
                  </a:lnTo>
                  <a:lnTo>
                    <a:pt x="566293" y="911351"/>
                  </a:lnTo>
                  <a:lnTo>
                    <a:pt x="0" y="911351"/>
                  </a:lnTo>
                  <a:lnTo>
                    <a:pt x="0" y="311530"/>
                  </a:lnTo>
                  <a:close/>
                </a:path>
                <a:path w="878204" h="911860">
                  <a:moveTo>
                    <a:pt x="0" y="311530"/>
                  </a:moveTo>
                  <a:lnTo>
                    <a:pt x="566293" y="311530"/>
                  </a:lnTo>
                  <a:lnTo>
                    <a:pt x="877823" y="0"/>
                  </a:lnTo>
                </a:path>
                <a:path w="878204" h="911860">
                  <a:moveTo>
                    <a:pt x="566293" y="311530"/>
                  </a:moveTo>
                  <a:lnTo>
                    <a:pt x="566293" y="911351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08425" y="2748533"/>
              <a:ext cx="781685" cy="76200"/>
            </a:xfrm>
            <a:custGeom>
              <a:avLst/>
              <a:gdLst/>
              <a:ahLst/>
              <a:cxnLst/>
              <a:rect l="l" t="t" r="r" b="b"/>
              <a:pathLst>
                <a:path w="781685" h="76200">
                  <a:moveTo>
                    <a:pt x="705485" y="0"/>
                  </a:moveTo>
                  <a:lnTo>
                    <a:pt x="705485" y="76200"/>
                  </a:lnTo>
                  <a:lnTo>
                    <a:pt x="762635" y="47625"/>
                  </a:lnTo>
                  <a:lnTo>
                    <a:pt x="718185" y="47625"/>
                  </a:lnTo>
                  <a:lnTo>
                    <a:pt x="718185" y="28575"/>
                  </a:lnTo>
                  <a:lnTo>
                    <a:pt x="762635" y="28575"/>
                  </a:lnTo>
                  <a:lnTo>
                    <a:pt x="705485" y="0"/>
                  </a:lnTo>
                  <a:close/>
                </a:path>
                <a:path w="781685" h="76200">
                  <a:moveTo>
                    <a:pt x="705485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05485" y="47625"/>
                  </a:lnTo>
                  <a:lnTo>
                    <a:pt x="705485" y="28575"/>
                  </a:lnTo>
                  <a:close/>
                </a:path>
                <a:path w="781685" h="76200">
                  <a:moveTo>
                    <a:pt x="762635" y="28575"/>
                  </a:moveTo>
                  <a:lnTo>
                    <a:pt x="718185" y="28575"/>
                  </a:lnTo>
                  <a:lnTo>
                    <a:pt x="718185" y="47625"/>
                  </a:lnTo>
                  <a:lnTo>
                    <a:pt x="762635" y="47625"/>
                  </a:lnTo>
                  <a:lnTo>
                    <a:pt x="781685" y="38100"/>
                  </a:lnTo>
                  <a:lnTo>
                    <a:pt x="762635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6368" y="2526791"/>
              <a:ext cx="716280" cy="4572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06368" y="2526791"/>
              <a:ext cx="716280" cy="457200"/>
            </a:xfrm>
            <a:custGeom>
              <a:avLst/>
              <a:gdLst/>
              <a:ahLst/>
              <a:cxnLst/>
              <a:rect l="l" t="t" r="r" b="b"/>
              <a:pathLst>
                <a:path w="716279" h="457200">
                  <a:moveTo>
                    <a:pt x="0" y="176784"/>
                  </a:moveTo>
                  <a:lnTo>
                    <a:pt x="176784" y="0"/>
                  </a:lnTo>
                  <a:lnTo>
                    <a:pt x="716280" y="0"/>
                  </a:lnTo>
                  <a:lnTo>
                    <a:pt x="716280" y="280416"/>
                  </a:lnTo>
                  <a:lnTo>
                    <a:pt x="539496" y="457200"/>
                  </a:lnTo>
                  <a:lnTo>
                    <a:pt x="0" y="457200"/>
                  </a:lnTo>
                  <a:lnTo>
                    <a:pt x="0" y="176784"/>
                  </a:lnTo>
                  <a:close/>
                </a:path>
                <a:path w="716279" h="457200">
                  <a:moveTo>
                    <a:pt x="0" y="176784"/>
                  </a:moveTo>
                  <a:lnTo>
                    <a:pt x="539496" y="176784"/>
                  </a:lnTo>
                  <a:lnTo>
                    <a:pt x="716280" y="0"/>
                  </a:lnTo>
                </a:path>
                <a:path w="716279" h="457200">
                  <a:moveTo>
                    <a:pt x="539496" y="176784"/>
                  </a:moveTo>
                  <a:lnTo>
                    <a:pt x="539496" y="457200"/>
                  </a:lnTo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4380" y="2310383"/>
              <a:ext cx="214884" cy="9113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64380" y="2310383"/>
              <a:ext cx="215265" cy="911860"/>
            </a:xfrm>
            <a:custGeom>
              <a:avLst/>
              <a:gdLst/>
              <a:ahLst/>
              <a:cxnLst/>
              <a:rect l="l" t="t" r="r" b="b"/>
              <a:pathLst>
                <a:path w="215264" h="911860">
                  <a:moveTo>
                    <a:pt x="0" y="911351"/>
                  </a:moveTo>
                  <a:lnTo>
                    <a:pt x="214884" y="911351"/>
                  </a:lnTo>
                  <a:lnTo>
                    <a:pt x="214884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3682" y="2748533"/>
              <a:ext cx="246252" cy="762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12157" y="2416682"/>
              <a:ext cx="541020" cy="652145"/>
            </a:xfrm>
            <a:custGeom>
              <a:avLst/>
              <a:gdLst/>
              <a:ahLst/>
              <a:cxnLst/>
              <a:rect l="l" t="t" r="r" b="b"/>
              <a:pathLst>
                <a:path w="541020" h="652144">
                  <a:moveTo>
                    <a:pt x="539369" y="2667"/>
                  </a:moveTo>
                  <a:lnTo>
                    <a:pt x="454279" y="0"/>
                  </a:lnTo>
                  <a:lnTo>
                    <a:pt x="466255" y="26022"/>
                  </a:lnTo>
                  <a:lnTo>
                    <a:pt x="6604" y="238252"/>
                  </a:lnTo>
                  <a:lnTo>
                    <a:pt x="14478" y="255651"/>
                  </a:lnTo>
                  <a:lnTo>
                    <a:pt x="474218" y="43319"/>
                  </a:lnTo>
                  <a:lnTo>
                    <a:pt x="486156" y="69215"/>
                  </a:lnTo>
                  <a:lnTo>
                    <a:pt x="524941" y="20701"/>
                  </a:lnTo>
                  <a:lnTo>
                    <a:pt x="539369" y="2667"/>
                  </a:lnTo>
                  <a:close/>
                </a:path>
                <a:path w="541020" h="652144">
                  <a:moveTo>
                    <a:pt x="540639" y="639191"/>
                  </a:moveTo>
                  <a:lnTo>
                    <a:pt x="530021" y="628777"/>
                  </a:lnTo>
                  <a:lnTo>
                    <a:pt x="479806" y="579501"/>
                  </a:lnTo>
                  <a:lnTo>
                    <a:pt x="471030" y="606729"/>
                  </a:lnTo>
                  <a:lnTo>
                    <a:pt x="5842" y="456946"/>
                  </a:lnTo>
                  <a:lnTo>
                    <a:pt x="0" y="474980"/>
                  </a:lnTo>
                  <a:lnTo>
                    <a:pt x="465175" y="624890"/>
                  </a:lnTo>
                  <a:lnTo>
                    <a:pt x="456438" y="652018"/>
                  </a:lnTo>
                  <a:lnTo>
                    <a:pt x="540639" y="63919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02379" y="4694046"/>
            <a:ext cx="1196339" cy="25908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5144897" y="4411979"/>
            <a:ext cx="221615" cy="828040"/>
            <a:chOff x="5336921" y="3989704"/>
            <a:chExt cx="221615" cy="82804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0096" y="3992879"/>
              <a:ext cx="214884" cy="82143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340096" y="3992879"/>
              <a:ext cx="215265" cy="821690"/>
            </a:xfrm>
            <a:custGeom>
              <a:avLst/>
              <a:gdLst/>
              <a:ahLst/>
              <a:cxnLst/>
              <a:rect l="l" t="t" r="r" b="b"/>
              <a:pathLst>
                <a:path w="215264" h="821689">
                  <a:moveTo>
                    <a:pt x="0" y="821436"/>
                  </a:moveTo>
                  <a:lnTo>
                    <a:pt x="214884" y="821436"/>
                  </a:lnTo>
                  <a:lnTo>
                    <a:pt x="214884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41976" y="4128642"/>
            <a:ext cx="227075" cy="14935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46637" y="2022475"/>
            <a:ext cx="233082" cy="166115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445252" y="3682491"/>
            <a:ext cx="725805" cy="792480"/>
            <a:chOff x="5637276" y="3260216"/>
            <a:chExt cx="725805" cy="792480"/>
          </a:xfrm>
        </p:grpSpPr>
        <p:sp>
          <p:nvSpPr>
            <p:cNvPr id="29" name="object 29"/>
            <p:cNvSpPr/>
            <p:nvPr/>
          </p:nvSpPr>
          <p:spPr>
            <a:xfrm>
              <a:off x="5958840" y="3646931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0" y="199644"/>
                  </a:moveTo>
                  <a:lnTo>
                    <a:pt x="5251" y="153875"/>
                  </a:lnTo>
                  <a:lnTo>
                    <a:pt x="20211" y="111856"/>
                  </a:lnTo>
                  <a:lnTo>
                    <a:pt x="43687" y="74787"/>
                  </a:lnTo>
                  <a:lnTo>
                    <a:pt x="74484" y="43867"/>
                  </a:lnTo>
                  <a:lnTo>
                    <a:pt x="111411" y="20296"/>
                  </a:lnTo>
                  <a:lnTo>
                    <a:pt x="153275" y="5274"/>
                  </a:lnTo>
                  <a:lnTo>
                    <a:pt x="198882" y="0"/>
                  </a:lnTo>
                  <a:lnTo>
                    <a:pt x="244488" y="5274"/>
                  </a:lnTo>
                  <a:lnTo>
                    <a:pt x="286352" y="20296"/>
                  </a:lnTo>
                  <a:lnTo>
                    <a:pt x="323279" y="43867"/>
                  </a:lnTo>
                  <a:lnTo>
                    <a:pt x="354076" y="74787"/>
                  </a:lnTo>
                  <a:lnTo>
                    <a:pt x="377552" y="111856"/>
                  </a:lnTo>
                  <a:lnTo>
                    <a:pt x="392512" y="153875"/>
                  </a:lnTo>
                  <a:lnTo>
                    <a:pt x="397763" y="199644"/>
                  </a:lnTo>
                  <a:lnTo>
                    <a:pt x="392512" y="245412"/>
                  </a:lnTo>
                  <a:lnTo>
                    <a:pt x="377552" y="287431"/>
                  </a:lnTo>
                  <a:lnTo>
                    <a:pt x="354076" y="324500"/>
                  </a:lnTo>
                  <a:lnTo>
                    <a:pt x="323279" y="355420"/>
                  </a:lnTo>
                  <a:lnTo>
                    <a:pt x="286352" y="378991"/>
                  </a:lnTo>
                  <a:lnTo>
                    <a:pt x="244488" y="394013"/>
                  </a:lnTo>
                  <a:lnTo>
                    <a:pt x="198882" y="399288"/>
                  </a:lnTo>
                  <a:lnTo>
                    <a:pt x="153275" y="394013"/>
                  </a:lnTo>
                  <a:lnTo>
                    <a:pt x="111411" y="378991"/>
                  </a:lnTo>
                  <a:lnTo>
                    <a:pt x="74484" y="355420"/>
                  </a:lnTo>
                  <a:lnTo>
                    <a:pt x="43687" y="324500"/>
                  </a:lnTo>
                  <a:lnTo>
                    <a:pt x="20211" y="287431"/>
                  </a:lnTo>
                  <a:lnTo>
                    <a:pt x="5251" y="245412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0747" y="3794759"/>
              <a:ext cx="118696" cy="1219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37276" y="3260216"/>
              <a:ext cx="518795" cy="351155"/>
            </a:xfrm>
            <a:custGeom>
              <a:avLst/>
              <a:gdLst/>
              <a:ahLst/>
              <a:cxnLst/>
              <a:rect l="l" t="t" r="r" b="b"/>
              <a:pathLst>
                <a:path w="518795" h="351154">
                  <a:moveTo>
                    <a:pt x="473266" y="281754"/>
                  </a:moveTo>
                  <a:lnTo>
                    <a:pt x="446277" y="290830"/>
                  </a:lnTo>
                  <a:lnTo>
                    <a:pt x="506729" y="350901"/>
                  </a:lnTo>
                  <a:lnTo>
                    <a:pt x="514648" y="293750"/>
                  </a:lnTo>
                  <a:lnTo>
                    <a:pt x="477393" y="293750"/>
                  </a:lnTo>
                  <a:lnTo>
                    <a:pt x="473266" y="281754"/>
                  </a:lnTo>
                  <a:close/>
                </a:path>
                <a:path w="518795" h="351154">
                  <a:moveTo>
                    <a:pt x="491368" y="275667"/>
                  </a:moveTo>
                  <a:lnTo>
                    <a:pt x="473266" y="281754"/>
                  </a:lnTo>
                  <a:lnTo>
                    <a:pt x="477393" y="293750"/>
                  </a:lnTo>
                  <a:lnTo>
                    <a:pt x="495426" y="287655"/>
                  </a:lnTo>
                  <a:lnTo>
                    <a:pt x="491368" y="275667"/>
                  </a:lnTo>
                  <a:close/>
                </a:path>
                <a:path w="518795" h="351154">
                  <a:moveTo>
                    <a:pt x="518413" y="266573"/>
                  </a:moveTo>
                  <a:lnTo>
                    <a:pt x="491368" y="275667"/>
                  </a:lnTo>
                  <a:lnTo>
                    <a:pt x="495426" y="287655"/>
                  </a:lnTo>
                  <a:lnTo>
                    <a:pt x="477393" y="293750"/>
                  </a:lnTo>
                  <a:lnTo>
                    <a:pt x="514648" y="293750"/>
                  </a:lnTo>
                  <a:lnTo>
                    <a:pt x="518413" y="266573"/>
                  </a:lnTo>
                  <a:close/>
                </a:path>
                <a:path w="518795" h="351154">
                  <a:moveTo>
                    <a:pt x="478264" y="241554"/>
                  </a:moveTo>
                  <a:lnTo>
                    <a:pt x="457835" y="241554"/>
                  </a:lnTo>
                  <a:lnTo>
                    <a:pt x="472186" y="278257"/>
                  </a:lnTo>
                  <a:lnTo>
                    <a:pt x="473266" y="281754"/>
                  </a:lnTo>
                  <a:lnTo>
                    <a:pt x="491368" y="275667"/>
                  </a:lnTo>
                  <a:lnTo>
                    <a:pt x="489965" y="271525"/>
                  </a:lnTo>
                  <a:lnTo>
                    <a:pt x="478264" y="241554"/>
                  </a:lnTo>
                  <a:close/>
                </a:path>
                <a:path w="518795" h="351154">
                  <a:moveTo>
                    <a:pt x="471932" y="277875"/>
                  </a:moveTo>
                  <a:lnTo>
                    <a:pt x="472063" y="278257"/>
                  </a:lnTo>
                  <a:lnTo>
                    <a:pt x="471932" y="277875"/>
                  </a:lnTo>
                  <a:close/>
                </a:path>
                <a:path w="518795" h="351154">
                  <a:moveTo>
                    <a:pt x="463140" y="207137"/>
                  </a:moveTo>
                  <a:lnTo>
                    <a:pt x="441960" y="207137"/>
                  </a:lnTo>
                  <a:lnTo>
                    <a:pt x="442087" y="207391"/>
                  </a:lnTo>
                  <a:lnTo>
                    <a:pt x="450341" y="224409"/>
                  </a:lnTo>
                  <a:lnTo>
                    <a:pt x="457962" y="241935"/>
                  </a:lnTo>
                  <a:lnTo>
                    <a:pt x="457835" y="241554"/>
                  </a:lnTo>
                  <a:lnTo>
                    <a:pt x="478264" y="241554"/>
                  </a:lnTo>
                  <a:lnTo>
                    <a:pt x="475488" y="234442"/>
                  </a:lnTo>
                  <a:lnTo>
                    <a:pt x="467613" y="216281"/>
                  </a:lnTo>
                  <a:lnTo>
                    <a:pt x="463140" y="207137"/>
                  </a:lnTo>
                  <a:close/>
                </a:path>
                <a:path w="518795" h="351154">
                  <a:moveTo>
                    <a:pt x="450214" y="224155"/>
                  </a:moveTo>
                  <a:lnTo>
                    <a:pt x="450325" y="224409"/>
                  </a:lnTo>
                  <a:lnTo>
                    <a:pt x="450214" y="224155"/>
                  </a:lnTo>
                  <a:close/>
                </a:path>
                <a:path w="518795" h="351154">
                  <a:moveTo>
                    <a:pt x="442042" y="207308"/>
                  </a:moveTo>
                  <a:close/>
                </a:path>
                <a:path w="518795" h="351154">
                  <a:moveTo>
                    <a:pt x="454738" y="190627"/>
                  </a:moveTo>
                  <a:lnTo>
                    <a:pt x="433197" y="190627"/>
                  </a:lnTo>
                  <a:lnTo>
                    <a:pt x="442042" y="207308"/>
                  </a:lnTo>
                  <a:lnTo>
                    <a:pt x="441960" y="207137"/>
                  </a:lnTo>
                  <a:lnTo>
                    <a:pt x="463140" y="207137"/>
                  </a:lnTo>
                  <a:lnTo>
                    <a:pt x="458977" y="198628"/>
                  </a:lnTo>
                  <a:lnTo>
                    <a:pt x="454738" y="190627"/>
                  </a:lnTo>
                  <a:close/>
                </a:path>
                <a:path w="518795" h="351154">
                  <a:moveTo>
                    <a:pt x="445953" y="174879"/>
                  </a:moveTo>
                  <a:lnTo>
                    <a:pt x="423925" y="174879"/>
                  </a:lnTo>
                  <a:lnTo>
                    <a:pt x="424179" y="175260"/>
                  </a:lnTo>
                  <a:lnTo>
                    <a:pt x="433450" y="191135"/>
                  </a:lnTo>
                  <a:lnTo>
                    <a:pt x="433197" y="190627"/>
                  </a:lnTo>
                  <a:lnTo>
                    <a:pt x="454738" y="190627"/>
                  </a:lnTo>
                  <a:lnTo>
                    <a:pt x="449961" y="181610"/>
                  </a:lnTo>
                  <a:lnTo>
                    <a:pt x="445953" y="174879"/>
                  </a:lnTo>
                  <a:close/>
                </a:path>
                <a:path w="518795" h="351154">
                  <a:moveTo>
                    <a:pt x="423940" y="174903"/>
                  </a:moveTo>
                  <a:lnTo>
                    <a:pt x="424149" y="175260"/>
                  </a:lnTo>
                  <a:lnTo>
                    <a:pt x="423940" y="174903"/>
                  </a:lnTo>
                  <a:close/>
                </a:path>
                <a:path w="518795" h="351154">
                  <a:moveTo>
                    <a:pt x="436583" y="159766"/>
                  </a:moveTo>
                  <a:lnTo>
                    <a:pt x="413765" y="159766"/>
                  </a:lnTo>
                  <a:lnTo>
                    <a:pt x="423940" y="174903"/>
                  </a:lnTo>
                  <a:lnTo>
                    <a:pt x="445953" y="174879"/>
                  </a:lnTo>
                  <a:lnTo>
                    <a:pt x="440054" y="164973"/>
                  </a:lnTo>
                  <a:lnTo>
                    <a:pt x="436583" y="159766"/>
                  </a:lnTo>
                  <a:close/>
                </a:path>
                <a:path w="518795" h="351154">
                  <a:moveTo>
                    <a:pt x="426720" y="145415"/>
                  </a:moveTo>
                  <a:lnTo>
                    <a:pt x="402971" y="145415"/>
                  </a:lnTo>
                  <a:lnTo>
                    <a:pt x="403351" y="145923"/>
                  </a:lnTo>
                  <a:lnTo>
                    <a:pt x="414020" y="160274"/>
                  </a:lnTo>
                  <a:lnTo>
                    <a:pt x="413765" y="159766"/>
                  </a:lnTo>
                  <a:lnTo>
                    <a:pt x="436583" y="159766"/>
                  </a:lnTo>
                  <a:lnTo>
                    <a:pt x="429387" y="148971"/>
                  </a:lnTo>
                  <a:lnTo>
                    <a:pt x="426720" y="145415"/>
                  </a:lnTo>
                  <a:close/>
                </a:path>
                <a:path w="518795" h="351154">
                  <a:moveTo>
                    <a:pt x="403329" y="145897"/>
                  </a:moveTo>
                  <a:close/>
                </a:path>
                <a:path w="518795" h="351154">
                  <a:moveTo>
                    <a:pt x="405384" y="119253"/>
                  </a:moveTo>
                  <a:lnTo>
                    <a:pt x="378587" y="119253"/>
                  </a:lnTo>
                  <a:lnTo>
                    <a:pt x="379095" y="119761"/>
                  </a:lnTo>
                  <a:lnTo>
                    <a:pt x="391668" y="132461"/>
                  </a:lnTo>
                  <a:lnTo>
                    <a:pt x="403329" y="145897"/>
                  </a:lnTo>
                  <a:lnTo>
                    <a:pt x="402971" y="145415"/>
                  </a:lnTo>
                  <a:lnTo>
                    <a:pt x="426720" y="145415"/>
                  </a:lnTo>
                  <a:lnTo>
                    <a:pt x="417957" y="133731"/>
                  </a:lnTo>
                  <a:lnTo>
                    <a:pt x="405384" y="119253"/>
                  </a:lnTo>
                  <a:close/>
                </a:path>
                <a:path w="518795" h="351154">
                  <a:moveTo>
                    <a:pt x="391160" y="131953"/>
                  </a:moveTo>
                  <a:lnTo>
                    <a:pt x="391603" y="132461"/>
                  </a:lnTo>
                  <a:lnTo>
                    <a:pt x="391160" y="131953"/>
                  </a:lnTo>
                  <a:close/>
                </a:path>
                <a:path w="518795" h="351154">
                  <a:moveTo>
                    <a:pt x="379060" y="119731"/>
                  </a:moveTo>
                  <a:close/>
                </a:path>
                <a:path w="518795" h="351154">
                  <a:moveTo>
                    <a:pt x="393809" y="107569"/>
                  </a:moveTo>
                  <a:lnTo>
                    <a:pt x="364998" y="107569"/>
                  </a:lnTo>
                  <a:lnTo>
                    <a:pt x="365633" y="108077"/>
                  </a:lnTo>
                  <a:lnTo>
                    <a:pt x="379060" y="119731"/>
                  </a:lnTo>
                  <a:lnTo>
                    <a:pt x="378587" y="119253"/>
                  </a:lnTo>
                  <a:lnTo>
                    <a:pt x="405384" y="119253"/>
                  </a:lnTo>
                  <a:lnTo>
                    <a:pt x="393809" y="107569"/>
                  </a:lnTo>
                  <a:close/>
                </a:path>
                <a:path w="518795" h="351154">
                  <a:moveTo>
                    <a:pt x="365319" y="107847"/>
                  </a:moveTo>
                  <a:lnTo>
                    <a:pt x="365585" y="108077"/>
                  </a:lnTo>
                  <a:lnTo>
                    <a:pt x="365319" y="107847"/>
                  </a:lnTo>
                  <a:close/>
                </a:path>
                <a:path w="518795" h="351154">
                  <a:moveTo>
                    <a:pt x="364998" y="107569"/>
                  </a:moveTo>
                  <a:lnTo>
                    <a:pt x="365319" y="107847"/>
                  </a:lnTo>
                  <a:lnTo>
                    <a:pt x="365633" y="108077"/>
                  </a:lnTo>
                  <a:lnTo>
                    <a:pt x="364998" y="107569"/>
                  </a:lnTo>
                  <a:close/>
                </a:path>
                <a:path w="518795" h="351154">
                  <a:moveTo>
                    <a:pt x="369165" y="87122"/>
                  </a:moveTo>
                  <a:lnTo>
                    <a:pt x="334645" y="87122"/>
                  </a:lnTo>
                  <a:lnTo>
                    <a:pt x="335279" y="87503"/>
                  </a:lnTo>
                  <a:lnTo>
                    <a:pt x="351027" y="97282"/>
                  </a:lnTo>
                  <a:lnTo>
                    <a:pt x="365319" y="107847"/>
                  </a:lnTo>
                  <a:lnTo>
                    <a:pt x="364998" y="107569"/>
                  </a:lnTo>
                  <a:lnTo>
                    <a:pt x="393809" y="107569"/>
                  </a:lnTo>
                  <a:lnTo>
                    <a:pt x="391922" y="105663"/>
                  </a:lnTo>
                  <a:lnTo>
                    <a:pt x="377189" y="92963"/>
                  </a:lnTo>
                  <a:lnTo>
                    <a:pt x="369165" y="87122"/>
                  </a:lnTo>
                  <a:close/>
                </a:path>
                <a:path w="518795" h="351154">
                  <a:moveTo>
                    <a:pt x="350393" y="96900"/>
                  </a:moveTo>
                  <a:lnTo>
                    <a:pt x="350912" y="97282"/>
                  </a:lnTo>
                  <a:lnTo>
                    <a:pt x="350393" y="96900"/>
                  </a:lnTo>
                  <a:close/>
                </a:path>
                <a:path w="518795" h="351154">
                  <a:moveTo>
                    <a:pt x="335149" y="87435"/>
                  </a:moveTo>
                  <a:lnTo>
                    <a:pt x="335279" y="87503"/>
                  </a:lnTo>
                  <a:lnTo>
                    <a:pt x="335149" y="87435"/>
                  </a:lnTo>
                  <a:close/>
                </a:path>
                <a:path w="518795" h="351154">
                  <a:moveTo>
                    <a:pt x="356488" y="78359"/>
                  </a:moveTo>
                  <a:lnTo>
                    <a:pt x="317753" y="78359"/>
                  </a:lnTo>
                  <a:lnTo>
                    <a:pt x="318262" y="78612"/>
                  </a:lnTo>
                  <a:lnTo>
                    <a:pt x="335149" y="87435"/>
                  </a:lnTo>
                  <a:lnTo>
                    <a:pt x="334645" y="87122"/>
                  </a:lnTo>
                  <a:lnTo>
                    <a:pt x="369165" y="87122"/>
                  </a:lnTo>
                  <a:lnTo>
                    <a:pt x="361314" y="81407"/>
                  </a:lnTo>
                  <a:lnTo>
                    <a:pt x="356488" y="78359"/>
                  </a:lnTo>
                  <a:close/>
                </a:path>
                <a:path w="518795" h="351154">
                  <a:moveTo>
                    <a:pt x="318129" y="78554"/>
                  </a:moveTo>
                  <a:lnTo>
                    <a:pt x="318262" y="78612"/>
                  </a:lnTo>
                  <a:lnTo>
                    <a:pt x="318129" y="78554"/>
                  </a:lnTo>
                  <a:close/>
                </a:path>
                <a:path w="518795" h="351154">
                  <a:moveTo>
                    <a:pt x="299720" y="70485"/>
                  </a:moveTo>
                  <a:lnTo>
                    <a:pt x="318129" y="78554"/>
                  </a:lnTo>
                  <a:lnTo>
                    <a:pt x="317753" y="78359"/>
                  </a:lnTo>
                  <a:lnTo>
                    <a:pt x="356488" y="78359"/>
                  </a:lnTo>
                  <a:lnTo>
                    <a:pt x="344424" y="70738"/>
                  </a:lnTo>
                  <a:lnTo>
                    <a:pt x="344178" y="70612"/>
                  </a:lnTo>
                  <a:lnTo>
                    <a:pt x="300227" y="70612"/>
                  </a:lnTo>
                  <a:lnTo>
                    <a:pt x="299720" y="70485"/>
                  </a:lnTo>
                  <a:close/>
                </a:path>
                <a:path w="518795" h="351154">
                  <a:moveTo>
                    <a:pt x="329944" y="63246"/>
                  </a:moveTo>
                  <a:lnTo>
                    <a:pt x="280670" y="63246"/>
                  </a:lnTo>
                  <a:lnTo>
                    <a:pt x="300227" y="70612"/>
                  </a:lnTo>
                  <a:lnTo>
                    <a:pt x="344178" y="70612"/>
                  </a:lnTo>
                  <a:lnTo>
                    <a:pt x="329944" y="63246"/>
                  </a:lnTo>
                  <a:close/>
                </a:path>
                <a:path w="518795" h="351154">
                  <a:moveTo>
                    <a:pt x="316160" y="56896"/>
                  </a:moveTo>
                  <a:lnTo>
                    <a:pt x="260603" y="56896"/>
                  </a:lnTo>
                  <a:lnTo>
                    <a:pt x="281177" y="63500"/>
                  </a:lnTo>
                  <a:lnTo>
                    <a:pt x="280670" y="63246"/>
                  </a:lnTo>
                  <a:lnTo>
                    <a:pt x="329944" y="63246"/>
                  </a:lnTo>
                  <a:lnTo>
                    <a:pt x="326263" y="61341"/>
                  </a:lnTo>
                  <a:lnTo>
                    <a:pt x="316160" y="56896"/>
                  </a:lnTo>
                  <a:close/>
                </a:path>
                <a:path w="518795" h="351154">
                  <a:moveTo>
                    <a:pt x="302530" y="51181"/>
                  </a:moveTo>
                  <a:lnTo>
                    <a:pt x="239775" y="51181"/>
                  </a:lnTo>
                  <a:lnTo>
                    <a:pt x="260985" y="57023"/>
                  </a:lnTo>
                  <a:lnTo>
                    <a:pt x="260603" y="56896"/>
                  </a:lnTo>
                  <a:lnTo>
                    <a:pt x="316160" y="56896"/>
                  </a:lnTo>
                  <a:lnTo>
                    <a:pt x="307213" y="52959"/>
                  </a:lnTo>
                  <a:lnTo>
                    <a:pt x="302530" y="51181"/>
                  </a:lnTo>
                  <a:close/>
                </a:path>
                <a:path w="518795" h="351154">
                  <a:moveTo>
                    <a:pt x="289153" y="46100"/>
                  </a:moveTo>
                  <a:lnTo>
                    <a:pt x="218186" y="46100"/>
                  </a:lnTo>
                  <a:lnTo>
                    <a:pt x="240157" y="51308"/>
                  </a:lnTo>
                  <a:lnTo>
                    <a:pt x="239775" y="51181"/>
                  </a:lnTo>
                  <a:lnTo>
                    <a:pt x="302530" y="51181"/>
                  </a:lnTo>
                  <a:lnTo>
                    <a:pt x="289153" y="46100"/>
                  </a:lnTo>
                  <a:close/>
                </a:path>
                <a:path w="518795" h="351154">
                  <a:moveTo>
                    <a:pt x="1524" y="0"/>
                  </a:moveTo>
                  <a:lnTo>
                    <a:pt x="0" y="19050"/>
                  </a:lnTo>
                  <a:lnTo>
                    <a:pt x="50673" y="23368"/>
                  </a:lnTo>
                  <a:lnTo>
                    <a:pt x="100711" y="28194"/>
                  </a:lnTo>
                  <a:lnTo>
                    <a:pt x="100457" y="28194"/>
                  </a:lnTo>
                  <a:lnTo>
                    <a:pt x="149351" y="34162"/>
                  </a:lnTo>
                  <a:lnTo>
                    <a:pt x="149098" y="34162"/>
                  </a:lnTo>
                  <a:lnTo>
                    <a:pt x="172974" y="37719"/>
                  </a:lnTo>
                  <a:lnTo>
                    <a:pt x="172720" y="37719"/>
                  </a:lnTo>
                  <a:lnTo>
                    <a:pt x="196087" y="41656"/>
                  </a:lnTo>
                  <a:lnTo>
                    <a:pt x="195707" y="41656"/>
                  </a:lnTo>
                  <a:lnTo>
                    <a:pt x="218439" y="46228"/>
                  </a:lnTo>
                  <a:lnTo>
                    <a:pt x="218186" y="46100"/>
                  </a:lnTo>
                  <a:lnTo>
                    <a:pt x="289153" y="46100"/>
                  </a:lnTo>
                  <a:lnTo>
                    <a:pt x="244601" y="32766"/>
                  </a:lnTo>
                  <a:lnTo>
                    <a:pt x="199389" y="22987"/>
                  </a:lnTo>
                  <a:lnTo>
                    <a:pt x="151764" y="15367"/>
                  </a:lnTo>
                  <a:lnTo>
                    <a:pt x="102615" y="927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35584" y="2177414"/>
            <a:ext cx="6311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64x64x3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8392" y="3751707"/>
            <a:ext cx="57023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5x5x32 </a:t>
            </a:r>
            <a:r>
              <a:rPr sz="1400" spc="-20" dirty="0">
                <a:latin typeface="Calibri"/>
                <a:cs typeface="Calibri"/>
              </a:rPr>
              <a:t>conv </a:t>
            </a:r>
            <a:r>
              <a:rPr sz="1400" dirty="0">
                <a:latin typeface="Calibri"/>
                <a:cs typeface="Calibri"/>
              </a:rPr>
              <a:t>stride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14220" y="3751707"/>
            <a:ext cx="57023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3x3x64 </a:t>
            </a:r>
            <a:r>
              <a:rPr sz="1400" spc="-20" dirty="0">
                <a:latin typeface="Calibri"/>
                <a:cs typeface="Calibri"/>
              </a:rPr>
              <a:t>conv </a:t>
            </a:r>
            <a:r>
              <a:rPr sz="1400" dirty="0">
                <a:latin typeface="Calibri"/>
                <a:cs typeface="Calibri"/>
              </a:rPr>
              <a:t>stride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46856" y="3755389"/>
            <a:ext cx="63119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3x3x128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latin typeface="Calibri"/>
                <a:cs typeface="Calibri"/>
              </a:rPr>
              <a:t>conv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stride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04212" y="2177414"/>
            <a:ext cx="7219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30x30x32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46045" y="2390114"/>
            <a:ext cx="1572895" cy="47942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400" spc="-10" dirty="0">
                <a:latin typeface="Calibri"/>
                <a:cs typeface="Calibri"/>
              </a:rPr>
              <a:t>14x14x64</a:t>
            </a:r>
            <a:endParaRPr sz="1400">
              <a:latin typeface="Calibri"/>
              <a:cs typeface="Calibri"/>
            </a:endParaRPr>
          </a:p>
          <a:p>
            <a:pPr marL="95440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6x6x128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74566" y="3675507"/>
            <a:ext cx="385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1024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11216" y="2891282"/>
            <a:ext cx="29527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Calibri"/>
                <a:cs typeface="Calibri"/>
              </a:rPr>
              <a:t>256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400" spc="-25" dirty="0">
                <a:latin typeface="Calibri"/>
                <a:cs typeface="Calibri"/>
              </a:rPr>
              <a:t>256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58714" y="5015102"/>
            <a:ext cx="295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256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5252" y="4521072"/>
            <a:ext cx="517525" cy="332740"/>
          </a:xfrm>
          <a:custGeom>
            <a:avLst/>
            <a:gdLst/>
            <a:ahLst/>
            <a:cxnLst/>
            <a:rect l="l" t="t" r="r" b="b"/>
            <a:pathLst>
              <a:path w="517525" h="332739">
                <a:moveTo>
                  <a:pt x="196087" y="292100"/>
                </a:moveTo>
                <a:lnTo>
                  <a:pt x="172720" y="295909"/>
                </a:lnTo>
                <a:lnTo>
                  <a:pt x="172974" y="295909"/>
                </a:lnTo>
                <a:lnTo>
                  <a:pt x="149225" y="299212"/>
                </a:lnTo>
                <a:lnTo>
                  <a:pt x="100584" y="304800"/>
                </a:lnTo>
                <a:lnTo>
                  <a:pt x="50673" y="309499"/>
                </a:lnTo>
                <a:lnTo>
                  <a:pt x="0" y="313563"/>
                </a:lnTo>
                <a:lnTo>
                  <a:pt x="1524" y="332613"/>
                </a:lnTo>
                <a:lnTo>
                  <a:pt x="102615" y="323850"/>
                </a:lnTo>
                <a:lnTo>
                  <a:pt x="151637" y="318134"/>
                </a:lnTo>
                <a:lnTo>
                  <a:pt x="199262" y="310895"/>
                </a:lnTo>
                <a:lnTo>
                  <a:pt x="244601" y="301625"/>
                </a:lnTo>
                <a:lnTo>
                  <a:pt x="278943" y="292226"/>
                </a:lnTo>
                <a:lnTo>
                  <a:pt x="195834" y="292226"/>
                </a:lnTo>
                <a:lnTo>
                  <a:pt x="196087" y="292100"/>
                </a:lnTo>
                <a:close/>
              </a:path>
              <a:path w="517525" h="332739">
                <a:moveTo>
                  <a:pt x="218566" y="287908"/>
                </a:moveTo>
                <a:lnTo>
                  <a:pt x="195834" y="292226"/>
                </a:lnTo>
                <a:lnTo>
                  <a:pt x="278943" y="292226"/>
                </a:lnTo>
                <a:lnTo>
                  <a:pt x="287020" y="289813"/>
                </a:lnTo>
                <a:lnTo>
                  <a:pt x="292004" y="288035"/>
                </a:lnTo>
                <a:lnTo>
                  <a:pt x="218312" y="288035"/>
                </a:lnTo>
                <a:lnTo>
                  <a:pt x="218566" y="287908"/>
                </a:lnTo>
                <a:close/>
              </a:path>
              <a:path w="517525" h="332739">
                <a:moveTo>
                  <a:pt x="240284" y="283082"/>
                </a:moveTo>
                <a:lnTo>
                  <a:pt x="218312" y="288035"/>
                </a:lnTo>
                <a:lnTo>
                  <a:pt x="292004" y="288035"/>
                </a:lnTo>
                <a:lnTo>
                  <a:pt x="305534" y="283209"/>
                </a:lnTo>
                <a:lnTo>
                  <a:pt x="239902" y="283209"/>
                </a:lnTo>
                <a:lnTo>
                  <a:pt x="240284" y="283082"/>
                </a:lnTo>
                <a:close/>
              </a:path>
              <a:path w="517525" h="332739">
                <a:moveTo>
                  <a:pt x="261112" y="277621"/>
                </a:moveTo>
                <a:lnTo>
                  <a:pt x="239902" y="283209"/>
                </a:lnTo>
                <a:lnTo>
                  <a:pt x="305534" y="283209"/>
                </a:lnTo>
                <a:lnTo>
                  <a:pt x="306959" y="282701"/>
                </a:lnTo>
                <a:lnTo>
                  <a:pt x="318830" y="277749"/>
                </a:lnTo>
                <a:lnTo>
                  <a:pt x="260858" y="277749"/>
                </a:lnTo>
                <a:lnTo>
                  <a:pt x="261112" y="277621"/>
                </a:lnTo>
                <a:close/>
              </a:path>
              <a:path w="517525" h="332739">
                <a:moveTo>
                  <a:pt x="281304" y="271525"/>
                </a:moveTo>
                <a:lnTo>
                  <a:pt x="260858" y="277749"/>
                </a:lnTo>
                <a:lnTo>
                  <a:pt x="318830" y="277749"/>
                </a:lnTo>
                <a:lnTo>
                  <a:pt x="326136" y="274700"/>
                </a:lnTo>
                <a:lnTo>
                  <a:pt x="332061" y="271779"/>
                </a:lnTo>
                <a:lnTo>
                  <a:pt x="280797" y="271779"/>
                </a:lnTo>
                <a:lnTo>
                  <a:pt x="281304" y="271525"/>
                </a:lnTo>
                <a:close/>
              </a:path>
              <a:path w="517525" h="332739">
                <a:moveTo>
                  <a:pt x="345893" y="264794"/>
                </a:moveTo>
                <a:lnTo>
                  <a:pt x="300354" y="264794"/>
                </a:lnTo>
                <a:lnTo>
                  <a:pt x="280797" y="271779"/>
                </a:lnTo>
                <a:lnTo>
                  <a:pt x="332061" y="271779"/>
                </a:lnTo>
                <a:lnTo>
                  <a:pt x="344170" y="265810"/>
                </a:lnTo>
                <a:lnTo>
                  <a:pt x="345893" y="264794"/>
                </a:lnTo>
                <a:close/>
              </a:path>
              <a:path w="517525" h="332739">
                <a:moveTo>
                  <a:pt x="318515" y="257175"/>
                </a:moveTo>
                <a:lnTo>
                  <a:pt x="299847" y="264921"/>
                </a:lnTo>
                <a:lnTo>
                  <a:pt x="300354" y="264794"/>
                </a:lnTo>
                <a:lnTo>
                  <a:pt x="345893" y="264794"/>
                </a:lnTo>
                <a:lnTo>
                  <a:pt x="358172" y="257556"/>
                </a:lnTo>
                <a:lnTo>
                  <a:pt x="317881" y="257556"/>
                </a:lnTo>
                <a:lnTo>
                  <a:pt x="318515" y="257175"/>
                </a:lnTo>
                <a:close/>
              </a:path>
              <a:path w="517525" h="332739">
                <a:moveTo>
                  <a:pt x="335407" y="248793"/>
                </a:moveTo>
                <a:lnTo>
                  <a:pt x="317881" y="257556"/>
                </a:lnTo>
                <a:lnTo>
                  <a:pt x="358172" y="257556"/>
                </a:lnTo>
                <a:lnTo>
                  <a:pt x="361188" y="255777"/>
                </a:lnTo>
                <a:lnTo>
                  <a:pt x="370676" y="249174"/>
                </a:lnTo>
                <a:lnTo>
                  <a:pt x="334899" y="249174"/>
                </a:lnTo>
                <a:lnTo>
                  <a:pt x="335407" y="248793"/>
                </a:lnTo>
                <a:close/>
              </a:path>
              <a:path w="517525" h="332739">
                <a:moveTo>
                  <a:pt x="383433" y="239521"/>
                </a:moveTo>
                <a:lnTo>
                  <a:pt x="351282" y="239521"/>
                </a:lnTo>
                <a:lnTo>
                  <a:pt x="334899" y="249174"/>
                </a:lnTo>
                <a:lnTo>
                  <a:pt x="370676" y="249174"/>
                </a:lnTo>
                <a:lnTo>
                  <a:pt x="377063" y="244728"/>
                </a:lnTo>
                <a:lnTo>
                  <a:pt x="383433" y="239521"/>
                </a:lnTo>
                <a:close/>
              </a:path>
              <a:path w="517525" h="332739">
                <a:moveTo>
                  <a:pt x="395265" y="229362"/>
                </a:moveTo>
                <a:lnTo>
                  <a:pt x="365887" y="229362"/>
                </a:lnTo>
                <a:lnTo>
                  <a:pt x="350714" y="239856"/>
                </a:lnTo>
                <a:lnTo>
                  <a:pt x="351282" y="239521"/>
                </a:lnTo>
                <a:lnTo>
                  <a:pt x="383433" y="239521"/>
                </a:lnTo>
                <a:lnTo>
                  <a:pt x="391668" y="232790"/>
                </a:lnTo>
                <a:lnTo>
                  <a:pt x="395265" y="229362"/>
                </a:lnTo>
                <a:close/>
              </a:path>
              <a:path w="517525" h="332739">
                <a:moveTo>
                  <a:pt x="391795" y="206247"/>
                </a:moveTo>
                <a:lnTo>
                  <a:pt x="378840" y="218820"/>
                </a:lnTo>
                <a:lnTo>
                  <a:pt x="365251" y="229743"/>
                </a:lnTo>
                <a:lnTo>
                  <a:pt x="365887" y="229362"/>
                </a:lnTo>
                <a:lnTo>
                  <a:pt x="395265" y="229362"/>
                </a:lnTo>
                <a:lnTo>
                  <a:pt x="405257" y="219837"/>
                </a:lnTo>
                <a:lnTo>
                  <a:pt x="417247" y="206756"/>
                </a:lnTo>
                <a:lnTo>
                  <a:pt x="391413" y="206756"/>
                </a:lnTo>
                <a:lnTo>
                  <a:pt x="391795" y="206247"/>
                </a:lnTo>
                <a:close/>
              </a:path>
              <a:path w="517525" h="332739">
                <a:moveTo>
                  <a:pt x="379349" y="218312"/>
                </a:moveTo>
                <a:lnTo>
                  <a:pt x="378722" y="218820"/>
                </a:lnTo>
                <a:lnTo>
                  <a:pt x="379349" y="218312"/>
                </a:lnTo>
                <a:close/>
              </a:path>
              <a:path w="517525" h="332739">
                <a:moveTo>
                  <a:pt x="437507" y="179958"/>
                </a:moveTo>
                <a:lnTo>
                  <a:pt x="414274" y="179958"/>
                </a:lnTo>
                <a:lnTo>
                  <a:pt x="413893" y="180466"/>
                </a:lnTo>
                <a:lnTo>
                  <a:pt x="403098" y="194056"/>
                </a:lnTo>
                <a:lnTo>
                  <a:pt x="391413" y="206756"/>
                </a:lnTo>
                <a:lnTo>
                  <a:pt x="417247" y="206756"/>
                </a:lnTo>
                <a:lnTo>
                  <a:pt x="417829" y="206120"/>
                </a:lnTo>
                <a:lnTo>
                  <a:pt x="429260" y="191643"/>
                </a:lnTo>
                <a:lnTo>
                  <a:pt x="437507" y="179958"/>
                </a:lnTo>
                <a:close/>
              </a:path>
              <a:path w="517525" h="332739">
                <a:moveTo>
                  <a:pt x="403478" y="193547"/>
                </a:moveTo>
                <a:lnTo>
                  <a:pt x="403014" y="194056"/>
                </a:lnTo>
                <a:lnTo>
                  <a:pt x="403478" y="193547"/>
                </a:lnTo>
                <a:close/>
              </a:path>
              <a:path w="517525" h="332739">
                <a:moveTo>
                  <a:pt x="414071" y="180213"/>
                </a:moveTo>
                <a:lnTo>
                  <a:pt x="413871" y="180466"/>
                </a:lnTo>
                <a:lnTo>
                  <a:pt x="414071" y="180213"/>
                </a:lnTo>
                <a:close/>
              </a:path>
              <a:path w="517525" h="332739">
                <a:moveTo>
                  <a:pt x="446718" y="165734"/>
                </a:moveTo>
                <a:lnTo>
                  <a:pt x="424307" y="165734"/>
                </a:lnTo>
                <a:lnTo>
                  <a:pt x="414071" y="180213"/>
                </a:lnTo>
                <a:lnTo>
                  <a:pt x="414274" y="179958"/>
                </a:lnTo>
                <a:lnTo>
                  <a:pt x="437507" y="179958"/>
                </a:lnTo>
                <a:lnTo>
                  <a:pt x="439927" y="176529"/>
                </a:lnTo>
                <a:lnTo>
                  <a:pt x="446718" y="165734"/>
                </a:lnTo>
                <a:close/>
              </a:path>
              <a:path w="517525" h="332739">
                <a:moveTo>
                  <a:pt x="455406" y="150875"/>
                </a:moveTo>
                <a:lnTo>
                  <a:pt x="433577" y="150875"/>
                </a:lnTo>
                <a:lnTo>
                  <a:pt x="423925" y="166243"/>
                </a:lnTo>
                <a:lnTo>
                  <a:pt x="424307" y="165734"/>
                </a:lnTo>
                <a:lnTo>
                  <a:pt x="446718" y="165734"/>
                </a:lnTo>
                <a:lnTo>
                  <a:pt x="449834" y="160781"/>
                </a:lnTo>
                <a:lnTo>
                  <a:pt x="455406" y="150875"/>
                </a:lnTo>
                <a:close/>
              </a:path>
              <a:path w="517525" h="332739">
                <a:moveTo>
                  <a:pt x="471457" y="119252"/>
                </a:moveTo>
                <a:lnTo>
                  <a:pt x="450469" y="119252"/>
                </a:lnTo>
                <a:lnTo>
                  <a:pt x="442087" y="135635"/>
                </a:lnTo>
                <a:lnTo>
                  <a:pt x="433324" y="151256"/>
                </a:lnTo>
                <a:lnTo>
                  <a:pt x="433577" y="150875"/>
                </a:lnTo>
                <a:lnTo>
                  <a:pt x="455406" y="150875"/>
                </a:lnTo>
                <a:lnTo>
                  <a:pt x="458977" y="144525"/>
                </a:lnTo>
                <a:lnTo>
                  <a:pt x="467487" y="127762"/>
                </a:lnTo>
                <a:lnTo>
                  <a:pt x="471457" y="119252"/>
                </a:lnTo>
                <a:close/>
              </a:path>
              <a:path w="517525" h="332739">
                <a:moveTo>
                  <a:pt x="442213" y="135381"/>
                </a:moveTo>
                <a:lnTo>
                  <a:pt x="442071" y="135635"/>
                </a:lnTo>
                <a:lnTo>
                  <a:pt x="442213" y="135381"/>
                </a:lnTo>
                <a:close/>
              </a:path>
              <a:path w="517525" h="332739">
                <a:moveTo>
                  <a:pt x="472161" y="68545"/>
                </a:moveTo>
                <a:lnTo>
                  <a:pt x="472059" y="68833"/>
                </a:lnTo>
                <a:lnTo>
                  <a:pt x="457962" y="103124"/>
                </a:lnTo>
                <a:lnTo>
                  <a:pt x="450214" y="119633"/>
                </a:lnTo>
                <a:lnTo>
                  <a:pt x="450469" y="119252"/>
                </a:lnTo>
                <a:lnTo>
                  <a:pt x="471457" y="119252"/>
                </a:lnTo>
                <a:lnTo>
                  <a:pt x="475488" y="110616"/>
                </a:lnTo>
                <a:lnTo>
                  <a:pt x="489965" y="75437"/>
                </a:lnTo>
                <a:lnTo>
                  <a:pt x="490128" y="74968"/>
                </a:lnTo>
                <a:lnTo>
                  <a:pt x="472161" y="68545"/>
                </a:lnTo>
                <a:close/>
              </a:path>
              <a:path w="517525" h="332739">
                <a:moveTo>
                  <a:pt x="458088" y="102743"/>
                </a:moveTo>
                <a:lnTo>
                  <a:pt x="457911" y="103124"/>
                </a:lnTo>
                <a:lnTo>
                  <a:pt x="458088" y="102743"/>
                </a:lnTo>
                <a:close/>
              </a:path>
              <a:path w="517525" h="332739">
                <a:moveTo>
                  <a:pt x="513618" y="56641"/>
                </a:moveTo>
                <a:lnTo>
                  <a:pt x="476376" y="56641"/>
                </a:lnTo>
                <a:lnTo>
                  <a:pt x="494284" y="62991"/>
                </a:lnTo>
                <a:lnTo>
                  <a:pt x="490128" y="74968"/>
                </a:lnTo>
                <a:lnTo>
                  <a:pt x="517016" y="84581"/>
                </a:lnTo>
                <a:lnTo>
                  <a:pt x="513618" y="56641"/>
                </a:lnTo>
                <a:close/>
              </a:path>
              <a:path w="517525" h="332739">
                <a:moveTo>
                  <a:pt x="476376" y="56641"/>
                </a:moveTo>
                <a:lnTo>
                  <a:pt x="472161" y="68545"/>
                </a:lnTo>
                <a:lnTo>
                  <a:pt x="490128" y="74968"/>
                </a:lnTo>
                <a:lnTo>
                  <a:pt x="494284" y="62991"/>
                </a:lnTo>
                <a:lnTo>
                  <a:pt x="476376" y="56641"/>
                </a:lnTo>
                <a:close/>
              </a:path>
              <a:path w="517525" h="332739">
                <a:moveTo>
                  <a:pt x="472104" y="68524"/>
                </a:moveTo>
                <a:lnTo>
                  <a:pt x="471978" y="68833"/>
                </a:lnTo>
                <a:lnTo>
                  <a:pt x="472104" y="68524"/>
                </a:lnTo>
                <a:close/>
              </a:path>
              <a:path w="517525" h="332739">
                <a:moveTo>
                  <a:pt x="472238" y="68325"/>
                </a:moveTo>
                <a:lnTo>
                  <a:pt x="472161" y="68545"/>
                </a:lnTo>
                <a:lnTo>
                  <a:pt x="472238" y="68325"/>
                </a:lnTo>
                <a:close/>
              </a:path>
              <a:path w="517525" h="332739">
                <a:moveTo>
                  <a:pt x="506729" y="0"/>
                </a:moveTo>
                <a:lnTo>
                  <a:pt x="445262" y="58927"/>
                </a:lnTo>
                <a:lnTo>
                  <a:pt x="472104" y="68524"/>
                </a:lnTo>
                <a:lnTo>
                  <a:pt x="472186" y="68325"/>
                </a:lnTo>
                <a:lnTo>
                  <a:pt x="476376" y="56641"/>
                </a:lnTo>
                <a:lnTo>
                  <a:pt x="513618" y="56641"/>
                </a:lnTo>
                <a:lnTo>
                  <a:pt x="506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57443" y="2673604"/>
            <a:ext cx="987425" cy="631825"/>
          </a:xfrm>
          <a:custGeom>
            <a:avLst/>
            <a:gdLst/>
            <a:ahLst/>
            <a:cxnLst/>
            <a:rect l="l" t="t" r="r" b="b"/>
            <a:pathLst>
              <a:path w="987425" h="631825">
                <a:moveTo>
                  <a:pt x="942000" y="562476"/>
                </a:moveTo>
                <a:lnTo>
                  <a:pt x="915162" y="571754"/>
                </a:lnTo>
                <a:lnTo>
                  <a:pt x="976122" y="631317"/>
                </a:lnTo>
                <a:lnTo>
                  <a:pt x="983548" y="574548"/>
                </a:lnTo>
                <a:lnTo>
                  <a:pt x="946277" y="574548"/>
                </a:lnTo>
                <a:lnTo>
                  <a:pt x="942000" y="562476"/>
                </a:lnTo>
                <a:close/>
              </a:path>
              <a:path w="987425" h="631825">
                <a:moveTo>
                  <a:pt x="960051" y="556236"/>
                </a:moveTo>
                <a:lnTo>
                  <a:pt x="942000" y="562476"/>
                </a:lnTo>
                <a:lnTo>
                  <a:pt x="946277" y="574548"/>
                </a:lnTo>
                <a:lnTo>
                  <a:pt x="964311" y="568198"/>
                </a:lnTo>
                <a:lnTo>
                  <a:pt x="960051" y="556236"/>
                </a:lnTo>
                <a:close/>
              </a:path>
              <a:path w="987425" h="631825">
                <a:moveTo>
                  <a:pt x="987171" y="546862"/>
                </a:moveTo>
                <a:lnTo>
                  <a:pt x="960051" y="556236"/>
                </a:lnTo>
                <a:lnTo>
                  <a:pt x="964311" y="568198"/>
                </a:lnTo>
                <a:lnTo>
                  <a:pt x="946277" y="574548"/>
                </a:lnTo>
                <a:lnTo>
                  <a:pt x="983548" y="574548"/>
                </a:lnTo>
                <a:lnTo>
                  <a:pt x="987171" y="546862"/>
                </a:lnTo>
                <a:close/>
              </a:path>
              <a:path w="987425" h="631825">
                <a:moveTo>
                  <a:pt x="938024" y="496062"/>
                </a:moveTo>
                <a:lnTo>
                  <a:pt x="917702" y="496062"/>
                </a:lnTo>
                <a:lnTo>
                  <a:pt x="930656" y="530351"/>
                </a:lnTo>
                <a:lnTo>
                  <a:pt x="942000" y="562476"/>
                </a:lnTo>
                <a:lnTo>
                  <a:pt x="960051" y="556236"/>
                </a:lnTo>
                <a:lnTo>
                  <a:pt x="948436" y="523621"/>
                </a:lnTo>
                <a:lnTo>
                  <a:pt x="938024" y="496062"/>
                </a:lnTo>
                <a:close/>
              </a:path>
              <a:path w="987425" h="631825">
                <a:moveTo>
                  <a:pt x="930529" y="530098"/>
                </a:moveTo>
                <a:lnTo>
                  <a:pt x="930618" y="530351"/>
                </a:lnTo>
                <a:lnTo>
                  <a:pt x="930529" y="530098"/>
                </a:lnTo>
                <a:close/>
              </a:path>
              <a:path w="987425" h="631825">
                <a:moveTo>
                  <a:pt x="924843" y="462534"/>
                </a:moveTo>
                <a:lnTo>
                  <a:pt x="904366" y="462534"/>
                </a:lnTo>
                <a:lnTo>
                  <a:pt x="917702" y="496316"/>
                </a:lnTo>
                <a:lnTo>
                  <a:pt x="917702" y="496062"/>
                </a:lnTo>
                <a:lnTo>
                  <a:pt x="938024" y="496062"/>
                </a:lnTo>
                <a:lnTo>
                  <a:pt x="935482" y="489331"/>
                </a:lnTo>
                <a:lnTo>
                  <a:pt x="924843" y="462534"/>
                </a:lnTo>
                <a:close/>
              </a:path>
              <a:path w="987425" h="631825">
                <a:moveTo>
                  <a:pt x="910942" y="429641"/>
                </a:moveTo>
                <a:lnTo>
                  <a:pt x="890270" y="429641"/>
                </a:lnTo>
                <a:lnTo>
                  <a:pt x="904366" y="462788"/>
                </a:lnTo>
                <a:lnTo>
                  <a:pt x="904366" y="462534"/>
                </a:lnTo>
                <a:lnTo>
                  <a:pt x="924843" y="462534"/>
                </a:lnTo>
                <a:lnTo>
                  <a:pt x="922020" y="455422"/>
                </a:lnTo>
                <a:lnTo>
                  <a:pt x="910942" y="429641"/>
                </a:lnTo>
                <a:close/>
              </a:path>
              <a:path w="987425" h="631825">
                <a:moveTo>
                  <a:pt x="896268" y="397510"/>
                </a:moveTo>
                <a:lnTo>
                  <a:pt x="875284" y="397510"/>
                </a:lnTo>
                <a:lnTo>
                  <a:pt x="875411" y="397763"/>
                </a:lnTo>
                <a:lnTo>
                  <a:pt x="890270" y="429895"/>
                </a:lnTo>
                <a:lnTo>
                  <a:pt x="890270" y="429641"/>
                </a:lnTo>
                <a:lnTo>
                  <a:pt x="910942" y="429641"/>
                </a:lnTo>
                <a:lnTo>
                  <a:pt x="907668" y="422021"/>
                </a:lnTo>
                <a:lnTo>
                  <a:pt x="896268" y="397510"/>
                </a:lnTo>
                <a:close/>
              </a:path>
              <a:path w="987425" h="631825">
                <a:moveTo>
                  <a:pt x="875312" y="397572"/>
                </a:moveTo>
                <a:lnTo>
                  <a:pt x="875401" y="397763"/>
                </a:lnTo>
                <a:lnTo>
                  <a:pt x="875312" y="397572"/>
                </a:lnTo>
                <a:close/>
              </a:path>
              <a:path w="987425" h="631825">
                <a:moveTo>
                  <a:pt x="846552" y="306959"/>
                </a:moveTo>
                <a:lnTo>
                  <a:pt x="824103" y="306959"/>
                </a:lnTo>
                <a:lnTo>
                  <a:pt x="824357" y="307340"/>
                </a:lnTo>
                <a:lnTo>
                  <a:pt x="842645" y="336423"/>
                </a:lnTo>
                <a:lnTo>
                  <a:pt x="859536" y="366649"/>
                </a:lnTo>
                <a:lnTo>
                  <a:pt x="875312" y="397572"/>
                </a:lnTo>
                <a:lnTo>
                  <a:pt x="896268" y="397510"/>
                </a:lnTo>
                <a:lnTo>
                  <a:pt x="892429" y="389255"/>
                </a:lnTo>
                <a:lnTo>
                  <a:pt x="876173" y="357505"/>
                </a:lnTo>
                <a:lnTo>
                  <a:pt x="858901" y="326517"/>
                </a:lnTo>
                <a:lnTo>
                  <a:pt x="846552" y="306959"/>
                </a:lnTo>
                <a:close/>
              </a:path>
              <a:path w="987425" h="631825">
                <a:moveTo>
                  <a:pt x="859282" y="366268"/>
                </a:moveTo>
                <a:lnTo>
                  <a:pt x="859477" y="366649"/>
                </a:lnTo>
                <a:lnTo>
                  <a:pt x="859282" y="366268"/>
                </a:lnTo>
                <a:close/>
              </a:path>
              <a:path w="987425" h="631825">
                <a:moveTo>
                  <a:pt x="842391" y="336042"/>
                </a:moveTo>
                <a:lnTo>
                  <a:pt x="842604" y="336423"/>
                </a:lnTo>
                <a:lnTo>
                  <a:pt x="842391" y="336042"/>
                </a:lnTo>
                <a:close/>
              </a:path>
              <a:path w="987425" h="631825">
                <a:moveTo>
                  <a:pt x="824222" y="307149"/>
                </a:moveTo>
                <a:lnTo>
                  <a:pt x="824342" y="307340"/>
                </a:lnTo>
                <a:lnTo>
                  <a:pt x="824222" y="307149"/>
                </a:lnTo>
                <a:close/>
              </a:path>
              <a:path w="987425" h="631825">
                <a:moveTo>
                  <a:pt x="827647" y="279019"/>
                </a:moveTo>
                <a:lnTo>
                  <a:pt x="804418" y="279019"/>
                </a:lnTo>
                <a:lnTo>
                  <a:pt x="804799" y="279526"/>
                </a:lnTo>
                <a:lnTo>
                  <a:pt x="824222" y="307149"/>
                </a:lnTo>
                <a:lnTo>
                  <a:pt x="824103" y="306959"/>
                </a:lnTo>
                <a:lnTo>
                  <a:pt x="846552" y="306959"/>
                </a:lnTo>
                <a:lnTo>
                  <a:pt x="839978" y="296545"/>
                </a:lnTo>
                <a:lnTo>
                  <a:pt x="827647" y="279019"/>
                </a:lnTo>
                <a:close/>
              </a:path>
              <a:path w="987425" h="631825">
                <a:moveTo>
                  <a:pt x="804613" y="279297"/>
                </a:moveTo>
                <a:lnTo>
                  <a:pt x="804775" y="279526"/>
                </a:lnTo>
                <a:lnTo>
                  <a:pt x="804613" y="279297"/>
                </a:lnTo>
                <a:close/>
              </a:path>
              <a:path w="987425" h="631825">
                <a:moveTo>
                  <a:pt x="786060" y="227584"/>
                </a:moveTo>
                <a:lnTo>
                  <a:pt x="760349" y="227584"/>
                </a:lnTo>
                <a:lnTo>
                  <a:pt x="783590" y="253111"/>
                </a:lnTo>
                <a:lnTo>
                  <a:pt x="804613" y="279297"/>
                </a:lnTo>
                <a:lnTo>
                  <a:pt x="804418" y="279019"/>
                </a:lnTo>
                <a:lnTo>
                  <a:pt x="827647" y="279019"/>
                </a:lnTo>
                <a:lnTo>
                  <a:pt x="819785" y="267843"/>
                </a:lnTo>
                <a:lnTo>
                  <a:pt x="797814" y="240537"/>
                </a:lnTo>
                <a:lnTo>
                  <a:pt x="786060" y="227584"/>
                </a:lnTo>
                <a:close/>
              </a:path>
              <a:path w="987425" h="631825">
                <a:moveTo>
                  <a:pt x="783209" y="252730"/>
                </a:moveTo>
                <a:lnTo>
                  <a:pt x="783515" y="253111"/>
                </a:lnTo>
                <a:lnTo>
                  <a:pt x="783209" y="252730"/>
                </a:lnTo>
                <a:close/>
              </a:path>
              <a:path w="987425" h="631825">
                <a:moveTo>
                  <a:pt x="735584" y="204216"/>
                </a:moveTo>
                <a:lnTo>
                  <a:pt x="760730" y="228092"/>
                </a:lnTo>
                <a:lnTo>
                  <a:pt x="760349" y="227584"/>
                </a:lnTo>
                <a:lnTo>
                  <a:pt x="786060" y="227584"/>
                </a:lnTo>
                <a:lnTo>
                  <a:pt x="774192" y="214503"/>
                </a:lnTo>
                <a:lnTo>
                  <a:pt x="763770" y="204597"/>
                </a:lnTo>
                <a:lnTo>
                  <a:pt x="736219" y="204597"/>
                </a:lnTo>
                <a:lnTo>
                  <a:pt x="735584" y="204216"/>
                </a:lnTo>
                <a:close/>
              </a:path>
              <a:path w="987425" h="631825">
                <a:moveTo>
                  <a:pt x="708914" y="182499"/>
                </a:moveTo>
                <a:lnTo>
                  <a:pt x="736219" y="204597"/>
                </a:lnTo>
                <a:lnTo>
                  <a:pt x="763770" y="204597"/>
                </a:lnTo>
                <a:lnTo>
                  <a:pt x="748538" y="190119"/>
                </a:lnTo>
                <a:lnTo>
                  <a:pt x="739475" y="182753"/>
                </a:lnTo>
                <a:lnTo>
                  <a:pt x="709422" y="182753"/>
                </a:lnTo>
                <a:lnTo>
                  <a:pt x="708914" y="182499"/>
                </a:lnTo>
                <a:close/>
              </a:path>
              <a:path w="987425" h="631825">
                <a:moveTo>
                  <a:pt x="694944" y="172466"/>
                </a:moveTo>
                <a:lnTo>
                  <a:pt x="709422" y="182753"/>
                </a:lnTo>
                <a:lnTo>
                  <a:pt x="739475" y="182753"/>
                </a:lnTo>
                <a:lnTo>
                  <a:pt x="726975" y="172593"/>
                </a:lnTo>
                <a:lnTo>
                  <a:pt x="695325" y="172593"/>
                </a:lnTo>
                <a:lnTo>
                  <a:pt x="694944" y="172466"/>
                </a:lnTo>
                <a:close/>
              </a:path>
              <a:path w="987425" h="631825">
                <a:moveTo>
                  <a:pt x="713885" y="162560"/>
                </a:moveTo>
                <a:lnTo>
                  <a:pt x="680339" y="162560"/>
                </a:lnTo>
                <a:lnTo>
                  <a:pt x="680720" y="162813"/>
                </a:lnTo>
                <a:lnTo>
                  <a:pt x="695325" y="172593"/>
                </a:lnTo>
                <a:lnTo>
                  <a:pt x="726975" y="172593"/>
                </a:lnTo>
                <a:lnTo>
                  <a:pt x="720725" y="167512"/>
                </a:lnTo>
                <a:lnTo>
                  <a:pt x="713885" y="162560"/>
                </a:lnTo>
                <a:close/>
              </a:path>
              <a:path w="987425" h="631825">
                <a:moveTo>
                  <a:pt x="680704" y="162804"/>
                </a:moveTo>
                <a:close/>
              </a:path>
              <a:path w="987425" h="631825">
                <a:moveTo>
                  <a:pt x="687202" y="144525"/>
                </a:moveTo>
                <a:lnTo>
                  <a:pt x="649351" y="144525"/>
                </a:lnTo>
                <a:lnTo>
                  <a:pt x="665353" y="153543"/>
                </a:lnTo>
                <a:lnTo>
                  <a:pt x="680704" y="162804"/>
                </a:lnTo>
                <a:lnTo>
                  <a:pt x="680339" y="162560"/>
                </a:lnTo>
                <a:lnTo>
                  <a:pt x="713885" y="162560"/>
                </a:lnTo>
                <a:lnTo>
                  <a:pt x="705993" y="156845"/>
                </a:lnTo>
                <a:lnTo>
                  <a:pt x="690753" y="146685"/>
                </a:lnTo>
                <a:lnTo>
                  <a:pt x="687202" y="144525"/>
                </a:lnTo>
                <a:close/>
              </a:path>
              <a:path w="987425" h="631825">
                <a:moveTo>
                  <a:pt x="665099" y="153416"/>
                </a:moveTo>
                <a:lnTo>
                  <a:pt x="665310" y="153543"/>
                </a:lnTo>
                <a:lnTo>
                  <a:pt x="665099" y="153416"/>
                </a:lnTo>
                <a:close/>
              </a:path>
              <a:path w="987425" h="631825">
                <a:moveTo>
                  <a:pt x="658943" y="128016"/>
                </a:moveTo>
                <a:lnTo>
                  <a:pt x="616077" y="128016"/>
                </a:lnTo>
                <a:lnTo>
                  <a:pt x="649732" y="144780"/>
                </a:lnTo>
                <a:lnTo>
                  <a:pt x="649351" y="144525"/>
                </a:lnTo>
                <a:lnTo>
                  <a:pt x="687202" y="144525"/>
                </a:lnTo>
                <a:lnTo>
                  <a:pt x="674878" y="137033"/>
                </a:lnTo>
                <a:lnTo>
                  <a:pt x="658943" y="128016"/>
                </a:lnTo>
                <a:close/>
              </a:path>
              <a:path w="987425" h="631825">
                <a:moveTo>
                  <a:pt x="580771" y="113411"/>
                </a:moveTo>
                <a:lnTo>
                  <a:pt x="616585" y="128270"/>
                </a:lnTo>
                <a:lnTo>
                  <a:pt x="616077" y="128016"/>
                </a:lnTo>
                <a:lnTo>
                  <a:pt x="658943" y="128016"/>
                </a:lnTo>
                <a:lnTo>
                  <a:pt x="658495" y="127762"/>
                </a:lnTo>
                <a:lnTo>
                  <a:pt x="629619" y="113537"/>
                </a:lnTo>
                <a:lnTo>
                  <a:pt x="581279" y="113537"/>
                </a:lnTo>
                <a:lnTo>
                  <a:pt x="580771" y="113411"/>
                </a:lnTo>
                <a:close/>
              </a:path>
              <a:path w="987425" h="631825">
                <a:moveTo>
                  <a:pt x="598779" y="100203"/>
                </a:moveTo>
                <a:lnTo>
                  <a:pt x="543560" y="100203"/>
                </a:lnTo>
                <a:lnTo>
                  <a:pt x="543941" y="100330"/>
                </a:lnTo>
                <a:lnTo>
                  <a:pt x="581279" y="113537"/>
                </a:lnTo>
                <a:lnTo>
                  <a:pt x="629619" y="113537"/>
                </a:lnTo>
                <a:lnTo>
                  <a:pt x="624205" y="110871"/>
                </a:lnTo>
                <a:lnTo>
                  <a:pt x="598779" y="100203"/>
                </a:lnTo>
                <a:close/>
              </a:path>
              <a:path w="987425" h="631825">
                <a:moveTo>
                  <a:pt x="543788" y="100283"/>
                </a:moveTo>
                <a:lnTo>
                  <a:pt x="543919" y="100330"/>
                </a:lnTo>
                <a:lnTo>
                  <a:pt x="543788" y="100283"/>
                </a:lnTo>
                <a:close/>
              </a:path>
              <a:path w="987425" h="631825">
                <a:moveTo>
                  <a:pt x="535474" y="77850"/>
                </a:moveTo>
                <a:lnTo>
                  <a:pt x="463931" y="77850"/>
                </a:lnTo>
                <a:lnTo>
                  <a:pt x="505079" y="88519"/>
                </a:lnTo>
                <a:lnTo>
                  <a:pt x="543788" y="100283"/>
                </a:lnTo>
                <a:lnTo>
                  <a:pt x="543560" y="100203"/>
                </a:lnTo>
                <a:lnTo>
                  <a:pt x="598779" y="100203"/>
                </a:lnTo>
                <a:lnTo>
                  <a:pt x="587883" y="95631"/>
                </a:lnTo>
                <a:lnTo>
                  <a:pt x="549656" y="82169"/>
                </a:lnTo>
                <a:lnTo>
                  <a:pt x="535474" y="77850"/>
                </a:lnTo>
                <a:close/>
              </a:path>
              <a:path w="987425" h="631825">
                <a:moveTo>
                  <a:pt x="504571" y="88392"/>
                </a:moveTo>
                <a:lnTo>
                  <a:pt x="504989" y="88519"/>
                </a:lnTo>
                <a:lnTo>
                  <a:pt x="504571" y="88392"/>
                </a:lnTo>
                <a:close/>
              </a:path>
              <a:path w="987425" h="631825">
                <a:moveTo>
                  <a:pt x="504099" y="68580"/>
                </a:moveTo>
                <a:lnTo>
                  <a:pt x="421894" y="68580"/>
                </a:lnTo>
                <a:lnTo>
                  <a:pt x="464312" y="77978"/>
                </a:lnTo>
                <a:lnTo>
                  <a:pt x="463931" y="77850"/>
                </a:lnTo>
                <a:lnTo>
                  <a:pt x="535474" y="77850"/>
                </a:lnTo>
                <a:lnTo>
                  <a:pt x="510032" y="70104"/>
                </a:lnTo>
                <a:lnTo>
                  <a:pt x="504099" y="68580"/>
                </a:lnTo>
                <a:close/>
              </a:path>
              <a:path w="987425" h="631825">
                <a:moveTo>
                  <a:pt x="439670" y="53086"/>
                </a:moveTo>
                <a:lnTo>
                  <a:pt x="333756" y="53086"/>
                </a:lnTo>
                <a:lnTo>
                  <a:pt x="378714" y="60451"/>
                </a:lnTo>
                <a:lnTo>
                  <a:pt x="378460" y="60451"/>
                </a:lnTo>
                <a:lnTo>
                  <a:pt x="422148" y="68707"/>
                </a:lnTo>
                <a:lnTo>
                  <a:pt x="421894" y="68580"/>
                </a:lnTo>
                <a:lnTo>
                  <a:pt x="504099" y="68580"/>
                </a:lnTo>
                <a:lnTo>
                  <a:pt x="468503" y="59436"/>
                </a:lnTo>
                <a:lnTo>
                  <a:pt x="439670" y="53086"/>
                </a:lnTo>
                <a:close/>
              </a:path>
              <a:path w="987425" h="631825">
                <a:moveTo>
                  <a:pt x="1524" y="0"/>
                </a:moveTo>
                <a:lnTo>
                  <a:pt x="0" y="19050"/>
                </a:lnTo>
                <a:lnTo>
                  <a:pt x="97662" y="26924"/>
                </a:lnTo>
                <a:lnTo>
                  <a:pt x="194183" y="35813"/>
                </a:lnTo>
                <a:lnTo>
                  <a:pt x="241554" y="41021"/>
                </a:lnTo>
                <a:lnTo>
                  <a:pt x="288163" y="46736"/>
                </a:lnTo>
                <a:lnTo>
                  <a:pt x="334010" y="53212"/>
                </a:lnTo>
                <a:lnTo>
                  <a:pt x="333756" y="53086"/>
                </a:lnTo>
                <a:lnTo>
                  <a:pt x="439670" y="53086"/>
                </a:lnTo>
                <a:lnTo>
                  <a:pt x="425831" y="50037"/>
                </a:lnTo>
                <a:lnTo>
                  <a:pt x="381889" y="41656"/>
                </a:lnTo>
                <a:lnTo>
                  <a:pt x="336677" y="34290"/>
                </a:lnTo>
                <a:lnTo>
                  <a:pt x="290576" y="27812"/>
                </a:lnTo>
                <a:lnTo>
                  <a:pt x="243712" y="22098"/>
                </a:lnTo>
                <a:lnTo>
                  <a:pt x="196087" y="16891"/>
                </a:lnTo>
                <a:lnTo>
                  <a:pt x="147955" y="12192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6239002" y="3304920"/>
            <a:ext cx="722630" cy="476884"/>
            <a:chOff x="6431026" y="2882645"/>
            <a:chExt cx="722630" cy="476884"/>
          </a:xfrm>
        </p:grpSpPr>
        <p:sp>
          <p:nvSpPr>
            <p:cNvPr id="44" name="object 44"/>
            <p:cNvSpPr/>
            <p:nvPr/>
          </p:nvSpPr>
          <p:spPr>
            <a:xfrm>
              <a:off x="6437376" y="2951987"/>
              <a:ext cx="398145" cy="401320"/>
            </a:xfrm>
            <a:custGeom>
              <a:avLst/>
              <a:gdLst/>
              <a:ahLst/>
              <a:cxnLst/>
              <a:rect l="l" t="t" r="r" b="b"/>
              <a:pathLst>
                <a:path w="398145" h="401320">
                  <a:moveTo>
                    <a:pt x="0" y="200406"/>
                  </a:moveTo>
                  <a:lnTo>
                    <a:pt x="5251" y="154434"/>
                  </a:lnTo>
                  <a:lnTo>
                    <a:pt x="20211" y="112245"/>
                  </a:lnTo>
                  <a:lnTo>
                    <a:pt x="43687" y="75035"/>
                  </a:lnTo>
                  <a:lnTo>
                    <a:pt x="74484" y="44007"/>
                  </a:lnTo>
                  <a:lnTo>
                    <a:pt x="111411" y="20358"/>
                  </a:lnTo>
                  <a:lnTo>
                    <a:pt x="153275" y="5289"/>
                  </a:lnTo>
                  <a:lnTo>
                    <a:pt x="198881" y="0"/>
                  </a:lnTo>
                  <a:lnTo>
                    <a:pt x="244488" y="5289"/>
                  </a:lnTo>
                  <a:lnTo>
                    <a:pt x="286352" y="20358"/>
                  </a:lnTo>
                  <a:lnTo>
                    <a:pt x="323279" y="44007"/>
                  </a:lnTo>
                  <a:lnTo>
                    <a:pt x="354076" y="75035"/>
                  </a:lnTo>
                  <a:lnTo>
                    <a:pt x="377552" y="112245"/>
                  </a:lnTo>
                  <a:lnTo>
                    <a:pt x="392512" y="154434"/>
                  </a:lnTo>
                  <a:lnTo>
                    <a:pt x="397764" y="200406"/>
                  </a:lnTo>
                  <a:lnTo>
                    <a:pt x="392512" y="246377"/>
                  </a:lnTo>
                  <a:lnTo>
                    <a:pt x="377552" y="288566"/>
                  </a:lnTo>
                  <a:lnTo>
                    <a:pt x="354076" y="325776"/>
                  </a:lnTo>
                  <a:lnTo>
                    <a:pt x="323279" y="356804"/>
                  </a:lnTo>
                  <a:lnTo>
                    <a:pt x="286352" y="380453"/>
                  </a:lnTo>
                  <a:lnTo>
                    <a:pt x="244488" y="395522"/>
                  </a:lnTo>
                  <a:lnTo>
                    <a:pt x="198881" y="400812"/>
                  </a:lnTo>
                  <a:lnTo>
                    <a:pt x="153275" y="395522"/>
                  </a:lnTo>
                  <a:lnTo>
                    <a:pt x="111411" y="380453"/>
                  </a:lnTo>
                  <a:lnTo>
                    <a:pt x="74484" y="356804"/>
                  </a:lnTo>
                  <a:lnTo>
                    <a:pt x="43687" y="325776"/>
                  </a:lnTo>
                  <a:lnTo>
                    <a:pt x="20211" y="288566"/>
                  </a:lnTo>
                  <a:lnTo>
                    <a:pt x="5251" y="246377"/>
                  </a:lnTo>
                  <a:lnTo>
                    <a:pt x="0" y="200406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60861" y="3086099"/>
              <a:ext cx="166074" cy="16763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858381" y="2882645"/>
              <a:ext cx="295275" cy="278130"/>
            </a:xfrm>
            <a:custGeom>
              <a:avLst/>
              <a:gdLst/>
              <a:ahLst/>
              <a:cxnLst/>
              <a:rect l="l" t="t" r="r" b="b"/>
              <a:pathLst>
                <a:path w="295275" h="278130">
                  <a:moveTo>
                    <a:pt x="233224" y="45234"/>
                  </a:moveTo>
                  <a:lnTo>
                    <a:pt x="0" y="264287"/>
                  </a:lnTo>
                  <a:lnTo>
                    <a:pt x="12953" y="278129"/>
                  </a:lnTo>
                  <a:lnTo>
                    <a:pt x="246270" y="59105"/>
                  </a:lnTo>
                  <a:lnTo>
                    <a:pt x="233224" y="45234"/>
                  </a:lnTo>
                  <a:close/>
                </a:path>
                <a:path w="295275" h="278130">
                  <a:moveTo>
                    <a:pt x="281784" y="36575"/>
                  </a:moveTo>
                  <a:lnTo>
                    <a:pt x="242443" y="36575"/>
                  </a:lnTo>
                  <a:lnTo>
                    <a:pt x="255524" y="50418"/>
                  </a:lnTo>
                  <a:lnTo>
                    <a:pt x="246270" y="59105"/>
                  </a:lnTo>
                  <a:lnTo>
                    <a:pt x="265811" y="79882"/>
                  </a:lnTo>
                  <a:lnTo>
                    <a:pt x="281784" y="36575"/>
                  </a:lnTo>
                  <a:close/>
                </a:path>
                <a:path w="295275" h="278130">
                  <a:moveTo>
                    <a:pt x="242443" y="36575"/>
                  </a:moveTo>
                  <a:lnTo>
                    <a:pt x="233224" y="45234"/>
                  </a:lnTo>
                  <a:lnTo>
                    <a:pt x="246270" y="59105"/>
                  </a:lnTo>
                  <a:lnTo>
                    <a:pt x="255524" y="50418"/>
                  </a:lnTo>
                  <a:lnTo>
                    <a:pt x="242443" y="36575"/>
                  </a:lnTo>
                  <a:close/>
                </a:path>
                <a:path w="295275" h="278130">
                  <a:moveTo>
                    <a:pt x="295275" y="0"/>
                  </a:moveTo>
                  <a:lnTo>
                    <a:pt x="213614" y="24383"/>
                  </a:lnTo>
                  <a:lnTo>
                    <a:pt x="233224" y="45234"/>
                  </a:lnTo>
                  <a:lnTo>
                    <a:pt x="242443" y="36575"/>
                  </a:lnTo>
                  <a:lnTo>
                    <a:pt x="281784" y="36575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6235954" y="3852036"/>
            <a:ext cx="247650" cy="464820"/>
          </a:xfrm>
          <a:custGeom>
            <a:avLst/>
            <a:gdLst/>
            <a:ahLst/>
            <a:cxnLst/>
            <a:rect l="l" t="t" r="r" b="b"/>
            <a:pathLst>
              <a:path w="247650" h="464820">
                <a:moveTo>
                  <a:pt x="21589" y="440689"/>
                </a:moveTo>
                <a:lnTo>
                  <a:pt x="0" y="446531"/>
                </a:lnTo>
                <a:lnTo>
                  <a:pt x="5080" y="464819"/>
                </a:lnTo>
                <a:lnTo>
                  <a:pt x="26670" y="458977"/>
                </a:lnTo>
                <a:lnTo>
                  <a:pt x="48387" y="452374"/>
                </a:lnTo>
                <a:lnTo>
                  <a:pt x="69723" y="444119"/>
                </a:lnTo>
                <a:lnTo>
                  <a:pt x="77109" y="440817"/>
                </a:lnTo>
                <a:lnTo>
                  <a:pt x="21336" y="440817"/>
                </a:lnTo>
                <a:lnTo>
                  <a:pt x="21589" y="440689"/>
                </a:lnTo>
                <a:close/>
              </a:path>
              <a:path w="247650" h="464820">
                <a:moveTo>
                  <a:pt x="89543" y="434339"/>
                </a:moveTo>
                <a:lnTo>
                  <a:pt x="42545" y="434339"/>
                </a:lnTo>
                <a:lnTo>
                  <a:pt x="21336" y="440817"/>
                </a:lnTo>
                <a:lnTo>
                  <a:pt x="77109" y="440817"/>
                </a:lnTo>
                <a:lnTo>
                  <a:pt x="80518" y="439293"/>
                </a:lnTo>
                <a:lnTo>
                  <a:pt x="89543" y="434339"/>
                </a:lnTo>
                <a:close/>
              </a:path>
              <a:path w="247650" h="464820">
                <a:moveTo>
                  <a:pt x="62611" y="426465"/>
                </a:moveTo>
                <a:lnTo>
                  <a:pt x="41910" y="434467"/>
                </a:lnTo>
                <a:lnTo>
                  <a:pt x="42545" y="434339"/>
                </a:lnTo>
                <a:lnTo>
                  <a:pt x="89543" y="434339"/>
                </a:lnTo>
                <a:lnTo>
                  <a:pt x="90931" y="433577"/>
                </a:lnTo>
                <a:lnTo>
                  <a:pt x="101219" y="427100"/>
                </a:lnTo>
                <a:lnTo>
                  <a:pt x="101740" y="426719"/>
                </a:lnTo>
                <a:lnTo>
                  <a:pt x="62102" y="426719"/>
                </a:lnTo>
                <a:lnTo>
                  <a:pt x="62611" y="426465"/>
                </a:lnTo>
                <a:close/>
              </a:path>
              <a:path w="247650" h="464820">
                <a:moveTo>
                  <a:pt x="108170" y="422020"/>
                </a:moveTo>
                <a:lnTo>
                  <a:pt x="72262" y="422020"/>
                </a:lnTo>
                <a:lnTo>
                  <a:pt x="71755" y="422275"/>
                </a:lnTo>
                <a:lnTo>
                  <a:pt x="62102" y="426719"/>
                </a:lnTo>
                <a:lnTo>
                  <a:pt x="101740" y="426719"/>
                </a:lnTo>
                <a:lnTo>
                  <a:pt x="108170" y="422020"/>
                </a:lnTo>
                <a:close/>
              </a:path>
              <a:path w="247650" h="464820">
                <a:moveTo>
                  <a:pt x="72005" y="422139"/>
                </a:moveTo>
                <a:lnTo>
                  <a:pt x="71713" y="422275"/>
                </a:lnTo>
                <a:lnTo>
                  <a:pt x="72005" y="422139"/>
                </a:lnTo>
                <a:close/>
              </a:path>
              <a:path w="247650" h="464820">
                <a:moveTo>
                  <a:pt x="114495" y="416940"/>
                </a:moveTo>
                <a:lnTo>
                  <a:pt x="81661" y="416940"/>
                </a:lnTo>
                <a:lnTo>
                  <a:pt x="81025" y="417321"/>
                </a:lnTo>
                <a:lnTo>
                  <a:pt x="72005" y="422139"/>
                </a:lnTo>
                <a:lnTo>
                  <a:pt x="72262" y="422020"/>
                </a:lnTo>
                <a:lnTo>
                  <a:pt x="108170" y="422020"/>
                </a:lnTo>
                <a:lnTo>
                  <a:pt x="111125" y="419862"/>
                </a:lnTo>
                <a:lnTo>
                  <a:pt x="114495" y="416940"/>
                </a:lnTo>
                <a:close/>
              </a:path>
              <a:path w="247650" h="464820">
                <a:moveTo>
                  <a:pt x="81445" y="417056"/>
                </a:moveTo>
                <a:lnTo>
                  <a:pt x="80953" y="417321"/>
                </a:lnTo>
                <a:lnTo>
                  <a:pt x="81445" y="417056"/>
                </a:lnTo>
                <a:close/>
              </a:path>
              <a:path w="247650" h="464820">
                <a:moveTo>
                  <a:pt x="99441" y="404749"/>
                </a:moveTo>
                <a:lnTo>
                  <a:pt x="90170" y="411606"/>
                </a:lnTo>
                <a:lnTo>
                  <a:pt x="81445" y="417056"/>
                </a:lnTo>
                <a:lnTo>
                  <a:pt x="81661" y="416940"/>
                </a:lnTo>
                <a:lnTo>
                  <a:pt x="114495" y="416940"/>
                </a:lnTo>
                <a:lnTo>
                  <a:pt x="120650" y="411606"/>
                </a:lnTo>
                <a:lnTo>
                  <a:pt x="127088" y="405256"/>
                </a:lnTo>
                <a:lnTo>
                  <a:pt x="98932" y="405256"/>
                </a:lnTo>
                <a:lnTo>
                  <a:pt x="99441" y="404749"/>
                </a:lnTo>
                <a:close/>
              </a:path>
              <a:path w="247650" h="464820">
                <a:moveTo>
                  <a:pt x="90677" y="411225"/>
                </a:moveTo>
                <a:lnTo>
                  <a:pt x="90074" y="411606"/>
                </a:lnTo>
                <a:lnTo>
                  <a:pt x="90677" y="411225"/>
                </a:lnTo>
                <a:close/>
              </a:path>
              <a:path w="247650" h="464820">
                <a:moveTo>
                  <a:pt x="140679" y="389255"/>
                </a:moveTo>
                <a:lnTo>
                  <a:pt x="116077" y="389255"/>
                </a:lnTo>
                <a:lnTo>
                  <a:pt x="107442" y="397890"/>
                </a:lnTo>
                <a:lnTo>
                  <a:pt x="98932" y="405256"/>
                </a:lnTo>
                <a:lnTo>
                  <a:pt x="127088" y="405256"/>
                </a:lnTo>
                <a:lnTo>
                  <a:pt x="129921" y="402463"/>
                </a:lnTo>
                <a:lnTo>
                  <a:pt x="138683" y="392049"/>
                </a:lnTo>
                <a:lnTo>
                  <a:pt x="140679" y="389255"/>
                </a:lnTo>
                <a:close/>
              </a:path>
              <a:path w="247650" h="464820">
                <a:moveTo>
                  <a:pt x="107950" y="397382"/>
                </a:moveTo>
                <a:lnTo>
                  <a:pt x="107368" y="397890"/>
                </a:lnTo>
                <a:lnTo>
                  <a:pt x="107950" y="397382"/>
                </a:lnTo>
                <a:close/>
              </a:path>
              <a:path w="247650" h="464820">
                <a:moveTo>
                  <a:pt x="123825" y="379983"/>
                </a:moveTo>
                <a:lnTo>
                  <a:pt x="115570" y="389763"/>
                </a:lnTo>
                <a:lnTo>
                  <a:pt x="116077" y="389255"/>
                </a:lnTo>
                <a:lnTo>
                  <a:pt x="140679" y="389255"/>
                </a:lnTo>
                <a:lnTo>
                  <a:pt x="146848" y="380619"/>
                </a:lnTo>
                <a:lnTo>
                  <a:pt x="123444" y="380619"/>
                </a:lnTo>
                <a:lnTo>
                  <a:pt x="123825" y="379983"/>
                </a:lnTo>
                <a:close/>
              </a:path>
              <a:path w="247650" h="464820">
                <a:moveTo>
                  <a:pt x="165693" y="345058"/>
                </a:moveTo>
                <a:lnTo>
                  <a:pt x="144906" y="345058"/>
                </a:lnTo>
                <a:lnTo>
                  <a:pt x="138049" y="358520"/>
                </a:lnTo>
                <a:lnTo>
                  <a:pt x="130937" y="370205"/>
                </a:lnTo>
                <a:lnTo>
                  <a:pt x="123444" y="380619"/>
                </a:lnTo>
                <a:lnTo>
                  <a:pt x="146848" y="380619"/>
                </a:lnTo>
                <a:lnTo>
                  <a:pt x="154813" y="367538"/>
                </a:lnTo>
                <a:lnTo>
                  <a:pt x="162051" y="353440"/>
                </a:lnTo>
                <a:lnTo>
                  <a:pt x="165693" y="345058"/>
                </a:lnTo>
                <a:close/>
              </a:path>
              <a:path w="247650" h="464820">
                <a:moveTo>
                  <a:pt x="131318" y="369569"/>
                </a:moveTo>
                <a:lnTo>
                  <a:pt x="130865" y="370205"/>
                </a:lnTo>
                <a:lnTo>
                  <a:pt x="131318" y="369569"/>
                </a:lnTo>
                <a:close/>
              </a:path>
              <a:path w="247650" h="464820">
                <a:moveTo>
                  <a:pt x="138302" y="358013"/>
                </a:moveTo>
                <a:lnTo>
                  <a:pt x="137996" y="358520"/>
                </a:lnTo>
                <a:lnTo>
                  <a:pt x="138302" y="358013"/>
                </a:lnTo>
                <a:close/>
              </a:path>
              <a:path w="247650" h="464820">
                <a:moveTo>
                  <a:pt x="176920" y="314832"/>
                </a:moveTo>
                <a:lnTo>
                  <a:pt x="156972" y="314832"/>
                </a:lnTo>
                <a:lnTo>
                  <a:pt x="151002" y="331088"/>
                </a:lnTo>
                <a:lnTo>
                  <a:pt x="144679" y="345504"/>
                </a:lnTo>
                <a:lnTo>
                  <a:pt x="144906" y="345058"/>
                </a:lnTo>
                <a:lnTo>
                  <a:pt x="165693" y="345058"/>
                </a:lnTo>
                <a:lnTo>
                  <a:pt x="168782" y="337946"/>
                </a:lnTo>
                <a:lnTo>
                  <a:pt x="174878" y="321182"/>
                </a:lnTo>
                <a:lnTo>
                  <a:pt x="176920" y="314832"/>
                </a:lnTo>
                <a:close/>
              </a:path>
              <a:path w="247650" h="464820">
                <a:moveTo>
                  <a:pt x="151129" y="330581"/>
                </a:moveTo>
                <a:lnTo>
                  <a:pt x="150910" y="331088"/>
                </a:lnTo>
                <a:lnTo>
                  <a:pt x="151129" y="330581"/>
                </a:lnTo>
                <a:close/>
              </a:path>
              <a:path w="247650" h="464820">
                <a:moveTo>
                  <a:pt x="182121" y="297814"/>
                </a:moveTo>
                <a:lnTo>
                  <a:pt x="162305" y="297814"/>
                </a:lnTo>
                <a:lnTo>
                  <a:pt x="156920" y="314972"/>
                </a:lnTo>
                <a:lnTo>
                  <a:pt x="156972" y="314832"/>
                </a:lnTo>
                <a:lnTo>
                  <a:pt x="176920" y="314832"/>
                </a:lnTo>
                <a:lnTo>
                  <a:pt x="180594" y="303402"/>
                </a:lnTo>
                <a:lnTo>
                  <a:pt x="182121" y="297814"/>
                </a:lnTo>
                <a:close/>
              </a:path>
              <a:path w="247650" h="464820">
                <a:moveTo>
                  <a:pt x="186961" y="279526"/>
                </a:moveTo>
                <a:lnTo>
                  <a:pt x="167386" y="279526"/>
                </a:lnTo>
                <a:lnTo>
                  <a:pt x="162178" y="298195"/>
                </a:lnTo>
                <a:lnTo>
                  <a:pt x="162305" y="297814"/>
                </a:lnTo>
                <a:lnTo>
                  <a:pt x="182121" y="297814"/>
                </a:lnTo>
                <a:lnTo>
                  <a:pt x="185800" y="284352"/>
                </a:lnTo>
                <a:lnTo>
                  <a:pt x="186961" y="279526"/>
                </a:lnTo>
                <a:close/>
              </a:path>
              <a:path w="247650" h="464820">
                <a:moveTo>
                  <a:pt x="191548" y="259969"/>
                </a:moveTo>
                <a:lnTo>
                  <a:pt x="172085" y="259969"/>
                </a:lnTo>
                <a:lnTo>
                  <a:pt x="167258" y="279781"/>
                </a:lnTo>
                <a:lnTo>
                  <a:pt x="167386" y="279526"/>
                </a:lnTo>
                <a:lnTo>
                  <a:pt x="186961" y="279526"/>
                </a:lnTo>
                <a:lnTo>
                  <a:pt x="190626" y="264287"/>
                </a:lnTo>
                <a:lnTo>
                  <a:pt x="191548" y="259969"/>
                </a:lnTo>
                <a:close/>
              </a:path>
              <a:path w="247650" h="464820">
                <a:moveTo>
                  <a:pt x="203522" y="195961"/>
                </a:moveTo>
                <a:lnTo>
                  <a:pt x="184276" y="195961"/>
                </a:lnTo>
                <a:lnTo>
                  <a:pt x="180467" y="218312"/>
                </a:lnTo>
                <a:lnTo>
                  <a:pt x="176402" y="239775"/>
                </a:lnTo>
                <a:lnTo>
                  <a:pt x="171957" y="260223"/>
                </a:lnTo>
                <a:lnTo>
                  <a:pt x="172085" y="259969"/>
                </a:lnTo>
                <a:lnTo>
                  <a:pt x="191548" y="259969"/>
                </a:lnTo>
                <a:lnTo>
                  <a:pt x="195072" y="243458"/>
                </a:lnTo>
                <a:lnTo>
                  <a:pt x="199136" y="221614"/>
                </a:lnTo>
                <a:lnTo>
                  <a:pt x="203073" y="199008"/>
                </a:lnTo>
                <a:lnTo>
                  <a:pt x="203522" y="195961"/>
                </a:lnTo>
                <a:close/>
              </a:path>
              <a:path w="247650" h="464820">
                <a:moveTo>
                  <a:pt x="176402" y="239521"/>
                </a:moveTo>
                <a:lnTo>
                  <a:pt x="176348" y="239775"/>
                </a:lnTo>
                <a:lnTo>
                  <a:pt x="176402" y="239521"/>
                </a:lnTo>
                <a:close/>
              </a:path>
              <a:path w="247650" h="464820">
                <a:moveTo>
                  <a:pt x="180467" y="218186"/>
                </a:moveTo>
                <a:close/>
              </a:path>
              <a:path w="247650" h="464820">
                <a:moveTo>
                  <a:pt x="199791" y="74745"/>
                </a:moveTo>
                <a:lnTo>
                  <a:pt x="196976" y="100584"/>
                </a:lnTo>
                <a:lnTo>
                  <a:pt x="190880" y="149351"/>
                </a:lnTo>
                <a:lnTo>
                  <a:pt x="187705" y="173100"/>
                </a:lnTo>
                <a:lnTo>
                  <a:pt x="184150" y="196087"/>
                </a:lnTo>
                <a:lnTo>
                  <a:pt x="203522" y="195961"/>
                </a:lnTo>
                <a:lnTo>
                  <a:pt x="206501" y="175767"/>
                </a:lnTo>
                <a:lnTo>
                  <a:pt x="209803" y="151764"/>
                </a:lnTo>
                <a:lnTo>
                  <a:pt x="215900" y="102742"/>
                </a:lnTo>
                <a:lnTo>
                  <a:pt x="218806" y="76752"/>
                </a:lnTo>
                <a:lnTo>
                  <a:pt x="199791" y="74745"/>
                </a:lnTo>
                <a:close/>
              </a:path>
              <a:path w="247650" h="464820">
                <a:moveTo>
                  <a:pt x="187705" y="172974"/>
                </a:moveTo>
                <a:close/>
              </a:path>
              <a:path w="247650" h="464820">
                <a:moveTo>
                  <a:pt x="196976" y="100457"/>
                </a:moveTo>
                <a:close/>
              </a:path>
              <a:path w="247650" h="464820">
                <a:moveTo>
                  <a:pt x="240663" y="62102"/>
                </a:moveTo>
                <a:lnTo>
                  <a:pt x="201168" y="62102"/>
                </a:lnTo>
                <a:lnTo>
                  <a:pt x="220218" y="64135"/>
                </a:lnTo>
                <a:lnTo>
                  <a:pt x="218806" y="76752"/>
                </a:lnTo>
                <a:lnTo>
                  <a:pt x="247269" y="79755"/>
                </a:lnTo>
                <a:lnTo>
                  <a:pt x="240663" y="62102"/>
                </a:lnTo>
                <a:close/>
              </a:path>
              <a:path w="247650" h="464820">
                <a:moveTo>
                  <a:pt x="201168" y="62102"/>
                </a:moveTo>
                <a:lnTo>
                  <a:pt x="199791" y="74745"/>
                </a:lnTo>
                <a:lnTo>
                  <a:pt x="218806" y="76752"/>
                </a:lnTo>
                <a:lnTo>
                  <a:pt x="220218" y="64135"/>
                </a:lnTo>
                <a:lnTo>
                  <a:pt x="201168" y="62102"/>
                </a:lnTo>
                <a:close/>
              </a:path>
              <a:path w="247650" h="464820">
                <a:moveTo>
                  <a:pt x="217424" y="0"/>
                </a:moveTo>
                <a:lnTo>
                  <a:pt x="171450" y="71754"/>
                </a:lnTo>
                <a:lnTo>
                  <a:pt x="199791" y="74745"/>
                </a:lnTo>
                <a:lnTo>
                  <a:pt x="201168" y="62102"/>
                </a:lnTo>
                <a:lnTo>
                  <a:pt x="240663" y="62102"/>
                </a:lnTo>
                <a:lnTo>
                  <a:pt x="217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7030084" y="2802635"/>
            <a:ext cx="221615" cy="829310"/>
            <a:chOff x="7222108" y="2380360"/>
            <a:chExt cx="221615" cy="829310"/>
          </a:xfrm>
        </p:grpSpPr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25283" y="2383535"/>
              <a:ext cx="214883" cy="82296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225283" y="2383535"/>
              <a:ext cx="215265" cy="822960"/>
            </a:xfrm>
            <a:custGeom>
              <a:avLst/>
              <a:gdLst/>
              <a:ahLst/>
              <a:cxnLst/>
              <a:rect l="l" t="t" r="r" b="b"/>
              <a:pathLst>
                <a:path w="215265" h="822960">
                  <a:moveTo>
                    <a:pt x="0" y="822960"/>
                  </a:moveTo>
                  <a:lnTo>
                    <a:pt x="214883" y="822960"/>
                  </a:lnTo>
                  <a:lnTo>
                    <a:pt x="214883" y="0"/>
                  </a:lnTo>
                  <a:lnTo>
                    <a:pt x="0" y="0"/>
                  </a:lnTo>
                  <a:lnTo>
                    <a:pt x="0" y="822960"/>
                  </a:lnTo>
                  <a:close/>
                </a:path>
              </a:pathLst>
            </a:custGeom>
            <a:ln w="63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91304" y="2630551"/>
            <a:ext cx="103498" cy="11430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991604" y="3665727"/>
            <a:ext cx="2952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Calibri"/>
                <a:cs typeface="Calibri"/>
              </a:rPr>
              <a:t>256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297673" y="2759964"/>
            <a:ext cx="501015" cy="919480"/>
            <a:chOff x="7489697" y="2337689"/>
            <a:chExt cx="501015" cy="919480"/>
          </a:xfrm>
        </p:grpSpPr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72399" y="2340864"/>
              <a:ext cx="214883" cy="91287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772399" y="2340864"/>
              <a:ext cx="215265" cy="913130"/>
            </a:xfrm>
            <a:custGeom>
              <a:avLst/>
              <a:gdLst/>
              <a:ahLst/>
              <a:cxnLst/>
              <a:rect l="l" t="t" r="r" b="b"/>
              <a:pathLst>
                <a:path w="215265" h="913129">
                  <a:moveTo>
                    <a:pt x="0" y="912876"/>
                  </a:moveTo>
                  <a:lnTo>
                    <a:pt x="214883" y="912876"/>
                  </a:lnTo>
                  <a:lnTo>
                    <a:pt x="214883" y="0"/>
                  </a:lnTo>
                  <a:lnTo>
                    <a:pt x="0" y="0"/>
                  </a:lnTo>
                  <a:lnTo>
                    <a:pt x="0" y="912876"/>
                  </a:lnTo>
                  <a:close/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9697" y="2785110"/>
              <a:ext cx="246252" cy="76200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7493889" y="3696842"/>
            <a:ext cx="385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1024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892033" y="2354707"/>
            <a:ext cx="3587750" cy="2188210"/>
            <a:chOff x="8084057" y="1932432"/>
            <a:chExt cx="3587750" cy="2188210"/>
          </a:xfrm>
        </p:grpSpPr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84057" y="2785110"/>
              <a:ext cx="246252" cy="762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1311" y="2586228"/>
              <a:ext cx="716280" cy="45567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211311" y="2586228"/>
              <a:ext cx="716280" cy="455930"/>
            </a:xfrm>
            <a:custGeom>
              <a:avLst/>
              <a:gdLst/>
              <a:ahLst/>
              <a:cxnLst/>
              <a:rect l="l" t="t" r="r" b="b"/>
              <a:pathLst>
                <a:path w="716279" h="455930">
                  <a:moveTo>
                    <a:pt x="0" y="176275"/>
                  </a:moveTo>
                  <a:lnTo>
                    <a:pt x="176276" y="0"/>
                  </a:lnTo>
                  <a:lnTo>
                    <a:pt x="716280" y="0"/>
                  </a:lnTo>
                  <a:lnTo>
                    <a:pt x="716280" y="279400"/>
                  </a:lnTo>
                  <a:lnTo>
                    <a:pt x="540004" y="455675"/>
                  </a:lnTo>
                  <a:lnTo>
                    <a:pt x="0" y="455675"/>
                  </a:lnTo>
                  <a:lnTo>
                    <a:pt x="0" y="176275"/>
                  </a:lnTo>
                  <a:close/>
                </a:path>
                <a:path w="716279" h="455930">
                  <a:moveTo>
                    <a:pt x="0" y="176275"/>
                  </a:moveTo>
                  <a:lnTo>
                    <a:pt x="540004" y="176275"/>
                  </a:lnTo>
                  <a:lnTo>
                    <a:pt x="716280" y="0"/>
                  </a:lnTo>
                </a:path>
                <a:path w="716279" h="455930">
                  <a:moveTo>
                    <a:pt x="540004" y="176275"/>
                  </a:moveTo>
                  <a:lnTo>
                    <a:pt x="540004" y="455675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846057" y="2785110"/>
              <a:ext cx="781685" cy="76200"/>
            </a:xfrm>
            <a:custGeom>
              <a:avLst/>
              <a:gdLst/>
              <a:ahLst/>
              <a:cxnLst/>
              <a:rect l="l" t="t" r="r" b="b"/>
              <a:pathLst>
                <a:path w="781684" h="76200">
                  <a:moveTo>
                    <a:pt x="705485" y="0"/>
                  </a:moveTo>
                  <a:lnTo>
                    <a:pt x="705485" y="76200"/>
                  </a:lnTo>
                  <a:lnTo>
                    <a:pt x="762635" y="47625"/>
                  </a:lnTo>
                  <a:lnTo>
                    <a:pt x="718185" y="47625"/>
                  </a:lnTo>
                  <a:lnTo>
                    <a:pt x="718185" y="28575"/>
                  </a:lnTo>
                  <a:lnTo>
                    <a:pt x="762635" y="28575"/>
                  </a:lnTo>
                  <a:lnTo>
                    <a:pt x="705485" y="0"/>
                  </a:lnTo>
                  <a:close/>
                </a:path>
                <a:path w="781684" h="76200">
                  <a:moveTo>
                    <a:pt x="705485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05485" y="47625"/>
                  </a:lnTo>
                  <a:lnTo>
                    <a:pt x="705485" y="28575"/>
                  </a:lnTo>
                  <a:close/>
                </a:path>
                <a:path w="781684" h="76200">
                  <a:moveTo>
                    <a:pt x="762635" y="28575"/>
                  </a:moveTo>
                  <a:lnTo>
                    <a:pt x="718185" y="28575"/>
                  </a:lnTo>
                  <a:lnTo>
                    <a:pt x="718185" y="47625"/>
                  </a:lnTo>
                  <a:lnTo>
                    <a:pt x="762635" y="47625"/>
                  </a:lnTo>
                  <a:lnTo>
                    <a:pt x="781685" y="38100"/>
                  </a:lnTo>
                  <a:lnTo>
                    <a:pt x="762635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97695" y="2310384"/>
              <a:ext cx="877824" cy="9113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997695" y="2310384"/>
              <a:ext cx="878205" cy="911860"/>
            </a:xfrm>
            <a:custGeom>
              <a:avLst/>
              <a:gdLst/>
              <a:ahLst/>
              <a:cxnLst/>
              <a:rect l="l" t="t" r="r" b="b"/>
              <a:pathLst>
                <a:path w="878204" h="911860">
                  <a:moveTo>
                    <a:pt x="0" y="311530"/>
                  </a:moveTo>
                  <a:lnTo>
                    <a:pt x="311530" y="0"/>
                  </a:lnTo>
                  <a:lnTo>
                    <a:pt x="877824" y="0"/>
                  </a:lnTo>
                  <a:lnTo>
                    <a:pt x="877824" y="599820"/>
                  </a:lnTo>
                  <a:lnTo>
                    <a:pt x="566293" y="911351"/>
                  </a:lnTo>
                  <a:lnTo>
                    <a:pt x="0" y="911351"/>
                  </a:lnTo>
                  <a:lnTo>
                    <a:pt x="0" y="311530"/>
                  </a:lnTo>
                  <a:close/>
                </a:path>
                <a:path w="878204" h="911860">
                  <a:moveTo>
                    <a:pt x="0" y="311530"/>
                  </a:moveTo>
                  <a:lnTo>
                    <a:pt x="566293" y="311530"/>
                  </a:lnTo>
                  <a:lnTo>
                    <a:pt x="877824" y="0"/>
                  </a:lnTo>
                </a:path>
                <a:path w="878204" h="911860">
                  <a:moveTo>
                    <a:pt x="566293" y="311530"/>
                  </a:moveTo>
                  <a:lnTo>
                    <a:pt x="566293" y="911351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708641" y="2743962"/>
              <a:ext cx="781685" cy="76200"/>
            </a:xfrm>
            <a:custGeom>
              <a:avLst/>
              <a:gdLst/>
              <a:ahLst/>
              <a:cxnLst/>
              <a:rect l="l" t="t" r="r" b="b"/>
              <a:pathLst>
                <a:path w="781684" h="76200">
                  <a:moveTo>
                    <a:pt x="705484" y="0"/>
                  </a:moveTo>
                  <a:lnTo>
                    <a:pt x="705484" y="76200"/>
                  </a:lnTo>
                  <a:lnTo>
                    <a:pt x="762634" y="47625"/>
                  </a:lnTo>
                  <a:lnTo>
                    <a:pt x="718184" y="47625"/>
                  </a:lnTo>
                  <a:lnTo>
                    <a:pt x="718184" y="28575"/>
                  </a:lnTo>
                  <a:lnTo>
                    <a:pt x="762634" y="28575"/>
                  </a:lnTo>
                  <a:lnTo>
                    <a:pt x="705484" y="0"/>
                  </a:lnTo>
                  <a:close/>
                </a:path>
                <a:path w="781684" h="76200">
                  <a:moveTo>
                    <a:pt x="705484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05484" y="47625"/>
                  </a:lnTo>
                  <a:lnTo>
                    <a:pt x="705484" y="28575"/>
                  </a:lnTo>
                  <a:close/>
                </a:path>
                <a:path w="781684" h="76200">
                  <a:moveTo>
                    <a:pt x="762634" y="28575"/>
                  </a:moveTo>
                  <a:lnTo>
                    <a:pt x="718184" y="28575"/>
                  </a:lnTo>
                  <a:lnTo>
                    <a:pt x="718184" y="47625"/>
                  </a:lnTo>
                  <a:lnTo>
                    <a:pt x="762634" y="47625"/>
                  </a:lnTo>
                  <a:lnTo>
                    <a:pt x="781684" y="38100"/>
                  </a:lnTo>
                  <a:lnTo>
                    <a:pt x="76263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00487" y="2103120"/>
              <a:ext cx="717803" cy="132587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0000487" y="2103120"/>
              <a:ext cx="718185" cy="1325880"/>
            </a:xfrm>
            <a:custGeom>
              <a:avLst/>
              <a:gdLst/>
              <a:ahLst/>
              <a:cxnLst/>
              <a:rect l="l" t="t" r="r" b="b"/>
              <a:pathLst>
                <a:path w="718184" h="1325879">
                  <a:moveTo>
                    <a:pt x="0" y="442975"/>
                  </a:moveTo>
                  <a:lnTo>
                    <a:pt x="442975" y="0"/>
                  </a:lnTo>
                  <a:lnTo>
                    <a:pt x="717803" y="0"/>
                  </a:lnTo>
                  <a:lnTo>
                    <a:pt x="717803" y="882903"/>
                  </a:lnTo>
                  <a:lnTo>
                    <a:pt x="274827" y="1325879"/>
                  </a:lnTo>
                  <a:lnTo>
                    <a:pt x="0" y="1325879"/>
                  </a:lnTo>
                  <a:lnTo>
                    <a:pt x="0" y="442975"/>
                  </a:lnTo>
                  <a:close/>
                </a:path>
                <a:path w="718184" h="1325879">
                  <a:moveTo>
                    <a:pt x="0" y="442975"/>
                  </a:moveTo>
                  <a:lnTo>
                    <a:pt x="274827" y="442975"/>
                  </a:lnTo>
                  <a:lnTo>
                    <a:pt x="717803" y="0"/>
                  </a:lnTo>
                </a:path>
                <a:path w="718184" h="1325879">
                  <a:moveTo>
                    <a:pt x="274827" y="442975"/>
                  </a:moveTo>
                  <a:lnTo>
                    <a:pt x="274827" y="132587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490453" y="2725674"/>
              <a:ext cx="781685" cy="76200"/>
            </a:xfrm>
            <a:custGeom>
              <a:avLst/>
              <a:gdLst/>
              <a:ahLst/>
              <a:cxnLst/>
              <a:rect l="l" t="t" r="r" b="b"/>
              <a:pathLst>
                <a:path w="781684" h="76200">
                  <a:moveTo>
                    <a:pt x="705485" y="0"/>
                  </a:moveTo>
                  <a:lnTo>
                    <a:pt x="705485" y="76200"/>
                  </a:lnTo>
                  <a:lnTo>
                    <a:pt x="762635" y="47625"/>
                  </a:lnTo>
                  <a:lnTo>
                    <a:pt x="718185" y="47625"/>
                  </a:lnTo>
                  <a:lnTo>
                    <a:pt x="718185" y="28575"/>
                  </a:lnTo>
                  <a:lnTo>
                    <a:pt x="762635" y="28575"/>
                  </a:lnTo>
                  <a:lnTo>
                    <a:pt x="705485" y="0"/>
                  </a:lnTo>
                  <a:close/>
                </a:path>
                <a:path w="781684" h="76200">
                  <a:moveTo>
                    <a:pt x="705485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05485" y="47625"/>
                  </a:lnTo>
                  <a:lnTo>
                    <a:pt x="705485" y="28575"/>
                  </a:lnTo>
                  <a:close/>
                </a:path>
                <a:path w="781684" h="76200">
                  <a:moveTo>
                    <a:pt x="762635" y="28575"/>
                  </a:moveTo>
                  <a:lnTo>
                    <a:pt x="718185" y="28575"/>
                  </a:lnTo>
                  <a:lnTo>
                    <a:pt x="718185" y="47625"/>
                  </a:lnTo>
                  <a:lnTo>
                    <a:pt x="762635" y="47625"/>
                  </a:lnTo>
                  <a:lnTo>
                    <a:pt x="781685" y="38100"/>
                  </a:lnTo>
                  <a:lnTo>
                    <a:pt x="762635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34699" y="1932432"/>
              <a:ext cx="736866" cy="150952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1234165" y="3441954"/>
              <a:ext cx="76200" cy="678815"/>
            </a:xfrm>
            <a:custGeom>
              <a:avLst/>
              <a:gdLst/>
              <a:ahLst/>
              <a:cxnLst/>
              <a:rect l="l" t="t" r="r" b="b"/>
              <a:pathLst>
                <a:path w="76200" h="6788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678561"/>
                  </a:lnTo>
                  <a:lnTo>
                    <a:pt x="47625" y="678561"/>
                  </a:lnTo>
                  <a:lnTo>
                    <a:pt x="47625" y="63500"/>
                  </a:lnTo>
                  <a:close/>
                </a:path>
                <a:path w="76200" h="6788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788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8210804" y="4035755"/>
            <a:ext cx="2224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transpose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convolutions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739630" y="4608144"/>
            <a:ext cx="207391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(independent)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mean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and</a:t>
            </a:r>
            <a:endParaRPr sz="16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/>
                <a:cs typeface="Calibri"/>
              </a:rPr>
              <a:t>variance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each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pixel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47B6137F-D294-CA8D-140F-D4417AC8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429E3-8536-4B44-8FDE-9BC2BAD70980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408392C4-FD10-D52F-774E-155CEECC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071AC1A4-C10F-D7DC-D14F-C81D0209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2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VAEs</a:t>
            </a:r>
            <a:r>
              <a:rPr sz="4400" spc="-140" dirty="0"/>
              <a:t> </a:t>
            </a:r>
            <a:r>
              <a:rPr sz="4400" dirty="0"/>
              <a:t>in</a:t>
            </a:r>
            <a:r>
              <a:rPr sz="4400" spc="-114" dirty="0"/>
              <a:t> </a:t>
            </a:r>
            <a:r>
              <a:rPr sz="4400" spc="-10" dirty="0"/>
              <a:t>practice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48627" y="1895719"/>
            <a:ext cx="112947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Common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issue: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tempting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(especially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conditional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VAEs)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ignore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latent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codes,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samples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1132" y="2649982"/>
            <a:ext cx="311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Problem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1: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latent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ignored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903" y="3506216"/>
            <a:ext cx="236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does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this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look</a:t>
            </a:r>
            <a:r>
              <a:rPr sz="1800" b="1" spc="-20" dirty="0">
                <a:latin typeface="Calibri"/>
                <a:cs typeface="Calibri"/>
              </a:rPr>
              <a:t> like?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2058" y="3439553"/>
            <a:ext cx="2164080" cy="7080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800" dirty="0">
                <a:latin typeface="Calibri"/>
                <a:cs typeface="Calibri"/>
              </a:rPr>
              <a:t>blurry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“average”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latin typeface="Calibri"/>
                <a:cs typeface="Calibri"/>
              </a:rPr>
              <a:t>when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reconstructing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7014" y="2649982"/>
            <a:ext cx="38722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Problem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2: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latent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compressed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9067" y="3099816"/>
            <a:ext cx="1630680" cy="2529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6764" y="3089148"/>
            <a:ext cx="2831592" cy="2636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93002" y="3506216"/>
            <a:ext cx="236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does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this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look</a:t>
            </a:r>
            <a:r>
              <a:rPr sz="1800" b="1" spc="-20" dirty="0">
                <a:latin typeface="Calibri"/>
                <a:cs typeface="Calibri"/>
              </a:rPr>
              <a:t> like?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2261" y="4276344"/>
            <a:ext cx="2666745" cy="26365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291573" y="3439553"/>
            <a:ext cx="1475740" cy="7080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800" dirty="0">
                <a:latin typeface="Calibri"/>
                <a:cs typeface="Calibri"/>
              </a:rPr>
              <a:t>garbage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images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latin typeface="Calibri"/>
                <a:cs typeface="Calibri"/>
              </a:rPr>
              <a:t>when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sampling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91016" y="4276344"/>
            <a:ext cx="2331720" cy="2529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13147" y="4917947"/>
            <a:ext cx="2031492" cy="26365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91132" y="4836032"/>
            <a:ext cx="748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too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low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08148" y="4888991"/>
            <a:ext cx="1257300" cy="1813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230618" y="4855209"/>
            <a:ext cx="80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too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high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52688" y="4908803"/>
            <a:ext cx="2026920" cy="181356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5567934" y="5308853"/>
            <a:ext cx="76200" cy="387350"/>
          </a:xfrm>
          <a:custGeom>
            <a:avLst/>
            <a:gdLst/>
            <a:ahLst/>
            <a:cxnLst/>
            <a:rect l="l" t="t" r="r" b="b"/>
            <a:pathLst>
              <a:path w="76200" h="387350">
                <a:moveTo>
                  <a:pt x="47625" y="63500"/>
                </a:moveTo>
                <a:lnTo>
                  <a:pt x="28575" y="63500"/>
                </a:lnTo>
                <a:lnTo>
                  <a:pt x="28575" y="387273"/>
                </a:lnTo>
                <a:lnTo>
                  <a:pt x="47625" y="387273"/>
                </a:lnTo>
                <a:lnTo>
                  <a:pt x="47625" y="63500"/>
                </a:lnTo>
                <a:close/>
              </a:path>
              <a:path w="76200" h="387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87350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66057" y="5714187"/>
            <a:ext cx="2678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control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quantity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carefully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C67F5-5991-A03E-C02D-3B760E70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AC64-6587-4C33-8393-3FEEED3D3AD3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8238C6A-3E5C-0981-7CE1-B6B46E7E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B0614AE-C319-4410-1C0D-767F330E1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12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VAEs</a:t>
            </a:r>
            <a:r>
              <a:rPr sz="4400" spc="-140" dirty="0"/>
              <a:t> </a:t>
            </a:r>
            <a:r>
              <a:rPr sz="4400" dirty="0"/>
              <a:t>in</a:t>
            </a:r>
            <a:r>
              <a:rPr sz="4400" spc="-114" dirty="0"/>
              <a:t> </a:t>
            </a:r>
            <a:r>
              <a:rPr sz="4400" spc="-10" dirty="0"/>
              <a:t>practice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43419" y="1563878"/>
            <a:ext cx="3871595" cy="81026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800" b="1" dirty="0">
                <a:latin typeface="Calibri"/>
                <a:cs typeface="Calibri"/>
              </a:rPr>
              <a:t>Problem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2: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latent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compressed</a:t>
            </a:r>
            <a:endParaRPr sz="1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93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too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high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4944" y="2136648"/>
            <a:ext cx="2031492" cy="2636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83816" y="1583055"/>
            <a:ext cx="3165475" cy="77152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875"/>
              </a:spcBef>
            </a:pPr>
            <a:r>
              <a:rPr sz="1800" b="1" dirty="0">
                <a:latin typeface="Calibri"/>
                <a:cs typeface="Calibri"/>
              </a:rPr>
              <a:t>Problem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1: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latent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code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ignored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too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low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1467" y="2109216"/>
            <a:ext cx="1255776" cy="1813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4483" y="2127504"/>
            <a:ext cx="2026920" cy="18135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461253" y="2527554"/>
            <a:ext cx="76200" cy="387350"/>
          </a:xfrm>
          <a:custGeom>
            <a:avLst/>
            <a:gdLst/>
            <a:ahLst/>
            <a:cxnLst/>
            <a:rect l="l" t="t" r="r" b="b"/>
            <a:pathLst>
              <a:path w="76200" h="387350">
                <a:moveTo>
                  <a:pt x="47625" y="63500"/>
                </a:moveTo>
                <a:lnTo>
                  <a:pt x="28575" y="63500"/>
                </a:lnTo>
                <a:lnTo>
                  <a:pt x="28575" y="387223"/>
                </a:lnTo>
                <a:lnTo>
                  <a:pt x="47625" y="387223"/>
                </a:lnTo>
                <a:lnTo>
                  <a:pt x="47625" y="63500"/>
                </a:lnTo>
                <a:close/>
              </a:path>
              <a:path w="76200" h="38735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87350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58488" y="2933191"/>
            <a:ext cx="2677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control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quantity </a:t>
            </a:r>
            <a:r>
              <a:rPr sz="1800" dirty="0">
                <a:latin typeface="Calibri"/>
                <a:cs typeface="Calibri"/>
              </a:rPr>
              <a:t>carefully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results!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02535" y="3785615"/>
            <a:ext cx="8468995" cy="908685"/>
            <a:chOff x="2002535" y="3785615"/>
            <a:chExt cx="8468995" cy="90868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2535" y="3785615"/>
              <a:ext cx="8468867" cy="8001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675626" y="4371593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7625" y="63499"/>
                  </a:moveTo>
                  <a:lnTo>
                    <a:pt x="28575" y="63499"/>
                  </a:lnTo>
                  <a:lnTo>
                    <a:pt x="28575" y="322706"/>
                  </a:lnTo>
                  <a:lnTo>
                    <a:pt x="47625" y="322706"/>
                  </a:lnTo>
                  <a:lnTo>
                    <a:pt x="47625" y="63499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199"/>
                  </a:lnTo>
                  <a:lnTo>
                    <a:pt x="28575" y="76199"/>
                  </a:lnTo>
                  <a:lnTo>
                    <a:pt x="28575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9850" y="63499"/>
                  </a:moveTo>
                  <a:lnTo>
                    <a:pt x="47625" y="63499"/>
                  </a:lnTo>
                  <a:lnTo>
                    <a:pt x="47625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54953" y="4774438"/>
            <a:ext cx="3668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multiplier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adjust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regularizer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strength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9668" y="5269991"/>
            <a:ext cx="7229703" cy="2301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9516" y="5681471"/>
            <a:ext cx="1967484" cy="2270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1241" y="5999299"/>
            <a:ext cx="5076228" cy="2529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9516" y="6330849"/>
            <a:ext cx="4073385" cy="252984"/>
          </a:xfrm>
          <a:prstGeom prst="rect">
            <a:avLst/>
          </a:prstGeom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8A26180-FA9F-310B-1267-35CDCA2B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2FBC-138B-4FD9-976B-BD454B78671C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3F71EF-12BA-8F57-D97A-8C405E3F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44FE995-FCCC-EE3B-4FC1-C2EEE77C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6F0EA-8C92-F828-B82F-7B39FDF77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Variational Autoencoders (CVAEs) can generate data conditioned on certain some additional information</a:t>
            </a:r>
          </a:p>
          <a:p>
            <a:pPr lvl="1"/>
            <a:r>
              <a:rPr lang="en-US" dirty="0"/>
              <a:t>For example: labels or other data characteristics such as categories. </a:t>
            </a:r>
          </a:p>
          <a:p>
            <a:r>
              <a:rPr lang="en-US" dirty="0"/>
              <a:t>CVAEs can generate data samples that possess specific desired properties.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5550C-9F4A-53A3-43E7-14E54236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Variational Autoencoders (CVAEs)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916B3-F654-2E6F-5C2E-E6D96F669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EB2C-2881-4020-8D6C-9ED35A72FB6A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D9FCF-A9D9-257D-889A-D425B05B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61F6-4AF5-533F-989C-C613F4D8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5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9460-1282-812C-4B4C-4638C1D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0751B82-B4F6-E0A9-3562-D8620E419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894" y="674526"/>
            <a:ext cx="10890505" cy="860747"/>
          </a:xfrm>
          <a:prstGeom prst="rect">
            <a:avLst/>
          </a:prstGeom>
        </p:spPr>
        <p:txBody>
          <a:bodyPr vert="horz" wrap="square" lIns="0" tIns="303783" rIns="0" bIns="0" rtlCol="0">
            <a:spAutoFit/>
          </a:bodyPr>
          <a:lstStyle/>
          <a:p>
            <a:pPr marL="72644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Conditional Variational Autoencoders (CVAEs)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FE03061-C602-EEC0-D9B2-45C77EE1BC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683" y="5410200"/>
            <a:ext cx="199644" cy="15087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D6A28988-0758-A15F-E5DE-34B82A2DB0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075" y="5233415"/>
            <a:ext cx="1385843" cy="829056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A88BE0FB-364F-8F13-E7D6-E51DCF95767D}"/>
              </a:ext>
            </a:extLst>
          </p:cNvPr>
          <p:cNvSpPr/>
          <p:nvPr/>
        </p:nvSpPr>
        <p:spPr>
          <a:xfrm>
            <a:off x="2332989" y="5350636"/>
            <a:ext cx="431800" cy="145415"/>
          </a:xfrm>
          <a:custGeom>
            <a:avLst/>
            <a:gdLst/>
            <a:ahLst/>
            <a:cxnLst/>
            <a:rect l="l" t="t" r="r" b="b"/>
            <a:pathLst>
              <a:path w="431800" h="145414">
                <a:moveTo>
                  <a:pt x="355878" y="27442"/>
                </a:moveTo>
                <a:lnTo>
                  <a:pt x="0" y="127000"/>
                </a:lnTo>
                <a:lnTo>
                  <a:pt x="5080" y="145415"/>
                </a:lnTo>
                <a:lnTo>
                  <a:pt x="361003" y="45844"/>
                </a:lnTo>
                <a:lnTo>
                  <a:pt x="355878" y="27442"/>
                </a:lnTo>
                <a:close/>
              </a:path>
              <a:path w="431800" h="145414">
                <a:moveTo>
                  <a:pt x="423122" y="24003"/>
                </a:moveTo>
                <a:lnTo>
                  <a:pt x="368173" y="24003"/>
                </a:lnTo>
                <a:lnTo>
                  <a:pt x="373253" y="42418"/>
                </a:lnTo>
                <a:lnTo>
                  <a:pt x="361003" y="45844"/>
                </a:lnTo>
                <a:lnTo>
                  <a:pt x="368681" y="73406"/>
                </a:lnTo>
                <a:lnTo>
                  <a:pt x="423122" y="24003"/>
                </a:lnTo>
                <a:close/>
              </a:path>
              <a:path w="431800" h="145414">
                <a:moveTo>
                  <a:pt x="368173" y="24003"/>
                </a:moveTo>
                <a:lnTo>
                  <a:pt x="355878" y="27442"/>
                </a:lnTo>
                <a:lnTo>
                  <a:pt x="361003" y="45844"/>
                </a:lnTo>
                <a:lnTo>
                  <a:pt x="373253" y="42418"/>
                </a:lnTo>
                <a:lnTo>
                  <a:pt x="368173" y="24003"/>
                </a:lnTo>
                <a:close/>
              </a:path>
              <a:path w="431800" h="145414">
                <a:moveTo>
                  <a:pt x="348234" y="0"/>
                </a:moveTo>
                <a:lnTo>
                  <a:pt x="355878" y="27442"/>
                </a:lnTo>
                <a:lnTo>
                  <a:pt x="368173" y="24003"/>
                </a:lnTo>
                <a:lnTo>
                  <a:pt x="423122" y="24003"/>
                </a:lnTo>
                <a:lnTo>
                  <a:pt x="431800" y="16128"/>
                </a:lnTo>
                <a:lnTo>
                  <a:pt x="3482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CEA0CF6-1765-4473-D1D8-B5E58021B75E}"/>
              </a:ext>
            </a:extLst>
          </p:cNvPr>
          <p:cNvSpPr/>
          <p:nvPr/>
        </p:nvSpPr>
        <p:spPr>
          <a:xfrm>
            <a:off x="2332608" y="5775261"/>
            <a:ext cx="432434" cy="158750"/>
          </a:xfrm>
          <a:custGeom>
            <a:avLst/>
            <a:gdLst/>
            <a:ahLst/>
            <a:cxnLst/>
            <a:rect l="l" t="t" r="r" b="b"/>
            <a:pathLst>
              <a:path w="432435" h="158750">
                <a:moveTo>
                  <a:pt x="356725" y="131382"/>
                </a:moveTo>
                <a:lnTo>
                  <a:pt x="348107" y="158610"/>
                </a:lnTo>
                <a:lnTo>
                  <a:pt x="432181" y="145351"/>
                </a:lnTo>
                <a:lnTo>
                  <a:pt x="421751" y="135216"/>
                </a:lnTo>
                <a:lnTo>
                  <a:pt x="368808" y="135216"/>
                </a:lnTo>
                <a:lnTo>
                  <a:pt x="356725" y="131382"/>
                </a:lnTo>
                <a:close/>
              </a:path>
              <a:path w="432435" h="158750">
                <a:moveTo>
                  <a:pt x="362479" y="113205"/>
                </a:moveTo>
                <a:lnTo>
                  <a:pt x="356725" y="131382"/>
                </a:lnTo>
                <a:lnTo>
                  <a:pt x="368808" y="135216"/>
                </a:lnTo>
                <a:lnTo>
                  <a:pt x="374650" y="117068"/>
                </a:lnTo>
                <a:lnTo>
                  <a:pt x="362479" y="113205"/>
                </a:lnTo>
                <a:close/>
              </a:path>
              <a:path w="432435" h="158750">
                <a:moveTo>
                  <a:pt x="371094" y="85991"/>
                </a:moveTo>
                <a:lnTo>
                  <a:pt x="362479" y="113205"/>
                </a:lnTo>
                <a:lnTo>
                  <a:pt x="374650" y="117068"/>
                </a:lnTo>
                <a:lnTo>
                  <a:pt x="368808" y="135216"/>
                </a:lnTo>
                <a:lnTo>
                  <a:pt x="421751" y="135216"/>
                </a:lnTo>
                <a:lnTo>
                  <a:pt x="371094" y="85991"/>
                </a:lnTo>
                <a:close/>
              </a:path>
              <a:path w="432435" h="158750">
                <a:moveTo>
                  <a:pt x="5842" y="0"/>
                </a:moveTo>
                <a:lnTo>
                  <a:pt x="0" y="18160"/>
                </a:lnTo>
                <a:lnTo>
                  <a:pt x="356725" y="131382"/>
                </a:lnTo>
                <a:lnTo>
                  <a:pt x="362479" y="113205"/>
                </a:lnTo>
                <a:lnTo>
                  <a:pt x="5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A0208BBB-F17A-F474-9842-4FFCBC395FE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1141" y="6126479"/>
            <a:ext cx="130958" cy="227075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FBA72DE1-A167-35FD-589A-909B1C8011D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0360" y="5221223"/>
            <a:ext cx="1002791" cy="263651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4855DD12-A818-EB81-E320-78672BF8B69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0360" y="5823203"/>
            <a:ext cx="990600" cy="263652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59A5A06E-CC20-691F-6D88-092BF9E5F79E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16323" y="6335267"/>
            <a:ext cx="1213103" cy="259079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2A9F76A1-E7A5-7C7D-0C29-0725DBA6090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15611" y="5690615"/>
            <a:ext cx="1427988" cy="220979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C82ED8E5-9254-6403-755D-C1B81FF9E96F}"/>
              </a:ext>
            </a:extLst>
          </p:cNvPr>
          <p:cNvSpPr/>
          <p:nvPr/>
        </p:nvSpPr>
        <p:spPr>
          <a:xfrm>
            <a:off x="3983101" y="5873445"/>
            <a:ext cx="388620" cy="92710"/>
          </a:xfrm>
          <a:custGeom>
            <a:avLst/>
            <a:gdLst/>
            <a:ahLst/>
            <a:cxnLst/>
            <a:rect l="l" t="t" r="r" b="b"/>
            <a:pathLst>
              <a:path w="388620" h="92710">
                <a:moveTo>
                  <a:pt x="311308" y="28281"/>
                </a:moveTo>
                <a:lnTo>
                  <a:pt x="0" y="73634"/>
                </a:lnTo>
                <a:lnTo>
                  <a:pt x="2794" y="92481"/>
                </a:lnTo>
                <a:lnTo>
                  <a:pt x="314039" y="47137"/>
                </a:lnTo>
                <a:lnTo>
                  <a:pt x="311308" y="28281"/>
                </a:lnTo>
                <a:close/>
              </a:path>
              <a:path w="388620" h="92710">
                <a:moveTo>
                  <a:pt x="387304" y="26454"/>
                </a:moveTo>
                <a:lnTo>
                  <a:pt x="323850" y="26454"/>
                </a:lnTo>
                <a:lnTo>
                  <a:pt x="326644" y="45300"/>
                </a:lnTo>
                <a:lnTo>
                  <a:pt x="314039" y="47137"/>
                </a:lnTo>
                <a:lnTo>
                  <a:pt x="318135" y="75412"/>
                </a:lnTo>
                <a:lnTo>
                  <a:pt x="388112" y="26720"/>
                </a:lnTo>
                <a:lnTo>
                  <a:pt x="387304" y="26454"/>
                </a:lnTo>
                <a:close/>
              </a:path>
              <a:path w="388620" h="92710">
                <a:moveTo>
                  <a:pt x="323850" y="26454"/>
                </a:moveTo>
                <a:lnTo>
                  <a:pt x="311308" y="28281"/>
                </a:lnTo>
                <a:lnTo>
                  <a:pt x="314039" y="47137"/>
                </a:lnTo>
                <a:lnTo>
                  <a:pt x="326644" y="45300"/>
                </a:lnTo>
                <a:lnTo>
                  <a:pt x="323850" y="26454"/>
                </a:lnTo>
                <a:close/>
              </a:path>
              <a:path w="388620" h="92710">
                <a:moveTo>
                  <a:pt x="307213" y="0"/>
                </a:moveTo>
                <a:lnTo>
                  <a:pt x="311308" y="28281"/>
                </a:lnTo>
                <a:lnTo>
                  <a:pt x="323850" y="26454"/>
                </a:lnTo>
                <a:lnTo>
                  <a:pt x="387304" y="26454"/>
                </a:lnTo>
                <a:lnTo>
                  <a:pt x="307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9824E8C6-2B62-C687-E7A0-EBF92625D31F}"/>
              </a:ext>
            </a:extLst>
          </p:cNvPr>
          <p:cNvSpPr/>
          <p:nvPr/>
        </p:nvSpPr>
        <p:spPr>
          <a:xfrm>
            <a:off x="3942588" y="5358891"/>
            <a:ext cx="429259" cy="289560"/>
          </a:xfrm>
          <a:custGeom>
            <a:avLst/>
            <a:gdLst/>
            <a:ahLst/>
            <a:cxnLst/>
            <a:rect l="l" t="t" r="r" b="b"/>
            <a:pathLst>
              <a:path w="429260" h="289560">
                <a:moveTo>
                  <a:pt x="360457" y="255246"/>
                </a:moveTo>
                <a:lnTo>
                  <a:pt x="344677" y="279006"/>
                </a:lnTo>
                <a:lnTo>
                  <a:pt x="429133" y="289433"/>
                </a:lnTo>
                <a:lnTo>
                  <a:pt x="413568" y="262229"/>
                </a:lnTo>
                <a:lnTo>
                  <a:pt x="370966" y="262229"/>
                </a:lnTo>
                <a:lnTo>
                  <a:pt x="360457" y="255246"/>
                </a:lnTo>
                <a:close/>
              </a:path>
              <a:path w="429260" h="289560">
                <a:moveTo>
                  <a:pt x="370998" y="239375"/>
                </a:moveTo>
                <a:lnTo>
                  <a:pt x="360457" y="255246"/>
                </a:lnTo>
                <a:lnTo>
                  <a:pt x="370966" y="262229"/>
                </a:lnTo>
                <a:lnTo>
                  <a:pt x="381508" y="246354"/>
                </a:lnTo>
                <a:lnTo>
                  <a:pt x="370998" y="239375"/>
                </a:lnTo>
                <a:close/>
              </a:path>
              <a:path w="429260" h="289560">
                <a:moveTo>
                  <a:pt x="386841" y="215519"/>
                </a:moveTo>
                <a:lnTo>
                  <a:pt x="370998" y="239375"/>
                </a:lnTo>
                <a:lnTo>
                  <a:pt x="381508" y="246354"/>
                </a:lnTo>
                <a:lnTo>
                  <a:pt x="370966" y="262229"/>
                </a:lnTo>
                <a:lnTo>
                  <a:pt x="413568" y="262229"/>
                </a:lnTo>
                <a:lnTo>
                  <a:pt x="386841" y="215519"/>
                </a:lnTo>
                <a:close/>
              </a:path>
              <a:path w="429260" h="289560">
                <a:moveTo>
                  <a:pt x="10540" y="0"/>
                </a:moveTo>
                <a:lnTo>
                  <a:pt x="0" y="15748"/>
                </a:lnTo>
                <a:lnTo>
                  <a:pt x="360457" y="255246"/>
                </a:lnTo>
                <a:lnTo>
                  <a:pt x="370998" y="239375"/>
                </a:lnTo>
                <a:lnTo>
                  <a:pt x="10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1AAD831-DF83-818E-6FC1-242902859B32}"/>
              </a:ext>
            </a:extLst>
          </p:cNvPr>
          <p:cNvSpPr/>
          <p:nvPr/>
        </p:nvSpPr>
        <p:spPr>
          <a:xfrm>
            <a:off x="4662678" y="5956553"/>
            <a:ext cx="76200" cy="290830"/>
          </a:xfrm>
          <a:custGeom>
            <a:avLst/>
            <a:gdLst/>
            <a:ahLst/>
            <a:cxnLst/>
            <a:rect l="l" t="t" r="r" b="b"/>
            <a:pathLst>
              <a:path w="76200" h="290829">
                <a:moveTo>
                  <a:pt x="47625" y="63500"/>
                </a:moveTo>
                <a:lnTo>
                  <a:pt x="28575" y="63500"/>
                </a:lnTo>
                <a:lnTo>
                  <a:pt x="28575" y="290525"/>
                </a:lnTo>
                <a:lnTo>
                  <a:pt x="47625" y="290525"/>
                </a:lnTo>
                <a:lnTo>
                  <a:pt x="47625" y="63500"/>
                </a:lnTo>
                <a:close/>
              </a:path>
              <a:path w="76200" h="290829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0829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>
            <a:extLst>
              <a:ext uri="{FF2B5EF4-FFF2-40B4-BE49-F238E27FC236}">
                <a16:creationId xmlns:a16="http://schemas.microsoft.com/office/drawing/2014/main" id="{9FBB9257-7D07-E590-932B-26D4D62F1C0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5945" y="5201411"/>
            <a:ext cx="1384514" cy="827532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29EDC67B-1546-DC79-C848-C575400BAA50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68291" y="6115811"/>
            <a:ext cx="100374" cy="181356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DABADB9C-5D2A-D9DE-3521-B25321AADE52}"/>
              </a:ext>
            </a:extLst>
          </p:cNvPr>
          <p:cNvSpPr/>
          <p:nvPr/>
        </p:nvSpPr>
        <p:spPr>
          <a:xfrm>
            <a:off x="7625333" y="5610605"/>
            <a:ext cx="429259" cy="76200"/>
          </a:xfrm>
          <a:custGeom>
            <a:avLst/>
            <a:gdLst/>
            <a:ahLst/>
            <a:cxnLst/>
            <a:rect l="l" t="t" r="r" b="b"/>
            <a:pathLst>
              <a:path w="429259" h="76200">
                <a:moveTo>
                  <a:pt x="353060" y="0"/>
                </a:moveTo>
                <a:lnTo>
                  <a:pt x="353060" y="76200"/>
                </a:lnTo>
                <a:lnTo>
                  <a:pt x="410210" y="47625"/>
                </a:lnTo>
                <a:lnTo>
                  <a:pt x="365760" y="47625"/>
                </a:lnTo>
                <a:lnTo>
                  <a:pt x="365760" y="28575"/>
                </a:lnTo>
                <a:lnTo>
                  <a:pt x="410210" y="28575"/>
                </a:lnTo>
                <a:lnTo>
                  <a:pt x="353060" y="0"/>
                </a:lnTo>
                <a:close/>
              </a:path>
              <a:path w="429259" h="76200">
                <a:moveTo>
                  <a:pt x="35306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353060" y="47625"/>
                </a:lnTo>
                <a:lnTo>
                  <a:pt x="353060" y="28575"/>
                </a:lnTo>
                <a:close/>
              </a:path>
              <a:path w="429259" h="76200">
                <a:moveTo>
                  <a:pt x="410210" y="28575"/>
                </a:moveTo>
                <a:lnTo>
                  <a:pt x="365760" y="28575"/>
                </a:lnTo>
                <a:lnTo>
                  <a:pt x="365760" y="47625"/>
                </a:lnTo>
                <a:lnTo>
                  <a:pt x="410210" y="47625"/>
                </a:lnTo>
                <a:lnTo>
                  <a:pt x="429260" y="38100"/>
                </a:lnTo>
                <a:lnTo>
                  <a:pt x="41021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>
            <a:extLst>
              <a:ext uri="{FF2B5EF4-FFF2-40B4-BE49-F238E27FC236}">
                <a16:creationId xmlns:a16="http://schemas.microsoft.com/office/drawing/2014/main" id="{74C9A846-AA04-D6D1-87FB-73BB4BB8CFB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51876" y="5510784"/>
            <a:ext cx="1170431" cy="252984"/>
          </a:xfrm>
          <a:prstGeom prst="rect">
            <a:avLst/>
          </a:prstGeom>
        </p:spPr>
      </p:pic>
      <p:pic>
        <p:nvPicPr>
          <p:cNvPr id="36" name="object 36">
            <a:extLst>
              <a:ext uri="{FF2B5EF4-FFF2-40B4-BE49-F238E27FC236}">
                <a16:creationId xmlns:a16="http://schemas.microsoft.com/office/drawing/2014/main" id="{EC8E7116-54E4-E8B0-CAAC-89153FEABD91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2063" y="5736335"/>
            <a:ext cx="179832" cy="163068"/>
          </a:xfrm>
          <a:prstGeom prst="rect">
            <a:avLst/>
          </a:prstGeom>
        </p:spPr>
      </p:pic>
      <p:pic>
        <p:nvPicPr>
          <p:cNvPr id="37" name="object 37">
            <a:extLst>
              <a:ext uri="{FF2B5EF4-FFF2-40B4-BE49-F238E27FC236}">
                <a16:creationId xmlns:a16="http://schemas.microsoft.com/office/drawing/2014/main" id="{62A160B3-49B4-AE95-86C7-9E2D406F9E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4728" y="5334000"/>
            <a:ext cx="199644" cy="150875"/>
          </a:xfrm>
          <a:prstGeom prst="rect">
            <a:avLst/>
          </a:prstGeom>
        </p:spPr>
      </p:pic>
      <p:pic>
        <p:nvPicPr>
          <p:cNvPr id="38" name="object 38">
            <a:extLst>
              <a:ext uri="{FF2B5EF4-FFF2-40B4-BE49-F238E27FC236}">
                <a16:creationId xmlns:a16="http://schemas.microsoft.com/office/drawing/2014/main" id="{EE4D0CEE-4115-6409-CB54-6ABEE492D769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2583" y="4585715"/>
            <a:ext cx="1437131" cy="25298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695F98D-6C88-9BB0-B0D6-84F3AB4EC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7091" y="1600200"/>
            <a:ext cx="2974339" cy="35248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BB4C02-8600-ECB6-D2B5-A7AE68C15D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562" y="1648531"/>
            <a:ext cx="7429500" cy="2981325"/>
          </a:xfrm>
          <a:prstGeom prst="rect">
            <a:avLst/>
          </a:pr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4C012C8B-B253-062A-F85A-E1F6FEC37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4A6A-B659-45FA-B0A9-ECC89D992DD2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019FA97-31E6-C1CC-6FED-A6AEC31F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5F63765-DC17-1C53-ABEC-59CB7B62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10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C0837-0621-532A-CEF6-F35E9B46A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Image Generation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Generating images of specific classes, styles, or attributes (e.g., generating images of faces with specific emotions).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Text Generation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Producing sentences or paragraphs conditioned on certain themes, sentiments, or keywords.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Recommendation Systems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Generating items or content tailored to individual users' preferences or contexts.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DD54B7-0BF9-4486-DE19-9FEADF2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Variational Autoencoders (CVAEs)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510AF-BF90-6086-D31D-40A4F430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2ED2-3CBF-4009-96FE-0E3027867886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2509-ACBB-75AC-E055-3381DFCA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3D180-22B5-6EB5-C91F-AA264B72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85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9787D-8D29-E128-287C-464F4B49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of autoencoders</a:t>
            </a:r>
          </a:p>
          <a:p>
            <a:r>
              <a:rPr lang="en-US" dirty="0"/>
              <a:t>These are neural networks designed to </a:t>
            </a:r>
            <a:r>
              <a:rPr lang="en-US" dirty="0">
                <a:solidFill>
                  <a:srgbClr val="00B0F0"/>
                </a:solidFill>
              </a:rPr>
              <a:t>learn efficient representations (encodings)</a:t>
            </a:r>
            <a:r>
              <a:rPr lang="en-US" dirty="0"/>
              <a:t> of the input data</a:t>
            </a:r>
          </a:p>
          <a:p>
            <a:r>
              <a:rPr lang="en-US" dirty="0"/>
              <a:t>Typically used for the purpose of </a:t>
            </a:r>
            <a:r>
              <a:rPr lang="en-US" dirty="0">
                <a:solidFill>
                  <a:srgbClr val="00B050"/>
                </a:solidFill>
              </a:rPr>
              <a:t>dimensionality reduction or feature learning</a:t>
            </a:r>
            <a:r>
              <a:rPr lang="en-US" dirty="0"/>
              <a:t>. </a:t>
            </a:r>
          </a:p>
          <a:p>
            <a:r>
              <a:rPr lang="en-US" dirty="0"/>
              <a:t>Denoising autoencoders are trained to reconstruct the original input from a </a:t>
            </a:r>
            <a:r>
              <a:rPr lang="en-US" dirty="0">
                <a:solidFill>
                  <a:srgbClr val="FF0000"/>
                </a:solidFill>
              </a:rPr>
              <a:t>corrupted input</a:t>
            </a:r>
            <a:r>
              <a:rPr lang="en-US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33603A-A92A-5D92-5A21-5BB17314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F91D-56B1-46A9-8B95-2C9184F9FCF4}" type="datetime1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ED053-F192-A798-B6C4-2B93472E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76F45-0249-2AD5-BC84-E08BFA08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1EA5A2-08CF-A010-B223-B3475FF1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spc="-71" dirty="0">
                <a:solidFill>
                  <a:srgbClr val="0070C0"/>
                </a:solidFill>
                <a:latin typeface="Georgia"/>
                <a:cs typeface="Georgia"/>
              </a:rPr>
              <a:t>Denoising</a:t>
            </a:r>
            <a:r>
              <a:rPr lang="en-US" sz="3600" b="1" spc="19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lang="en-US" sz="3600" b="1" spc="-48" dirty="0">
                <a:solidFill>
                  <a:srgbClr val="0070C0"/>
                </a:solidFill>
                <a:latin typeface="Georgia"/>
                <a:cs typeface="Georgia"/>
              </a:rPr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01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5A3CE8-B01E-9E7D-390A-BAA8B35C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variational autoencoder (VAE) is a type of neural network that can generate </a:t>
            </a:r>
            <a:r>
              <a:rPr lang="en-US" dirty="0">
                <a:solidFill>
                  <a:srgbClr val="FF0000"/>
                </a:solidFill>
              </a:rPr>
              <a:t>new content, detect anomalies, and remove noise</a:t>
            </a:r>
            <a:r>
              <a:rPr lang="en-US" dirty="0"/>
              <a:t>.</a:t>
            </a:r>
          </a:p>
          <a:p>
            <a:r>
              <a:rPr lang="en-US" dirty="0"/>
              <a:t>VAEs combine two types of neural networks:</a:t>
            </a:r>
          </a:p>
          <a:p>
            <a:pPr lvl="1"/>
            <a:r>
              <a:rPr lang="en-US" dirty="0"/>
              <a:t>Encoder: For encoding raw data into a latent space</a:t>
            </a:r>
          </a:p>
          <a:p>
            <a:pPr lvl="1"/>
            <a:r>
              <a:rPr lang="en-US" dirty="0"/>
              <a:t>Decoder: For transforming the latent representations into new content.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EDEBF9-3C46-8F21-4463-E5C54ECF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40" dirty="0">
                <a:solidFill>
                  <a:srgbClr val="00B0F0"/>
                </a:solidFill>
              </a:rPr>
              <a:t>Variational  </a:t>
            </a:r>
            <a:r>
              <a:rPr lang="en-US" spc="25" dirty="0">
                <a:solidFill>
                  <a:srgbClr val="00B0F0"/>
                </a:solidFill>
              </a:rPr>
              <a:t>Autoencoders</a:t>
            </a:r>
            <a:r>
              <a:rPr lang="en-US" spc="-90" dirty="0">
                <a:solidFill>
                  <a:srgbClr val="00B0F0"/>
                </a:solidFill>
              </a:rPr>
              <a:t> </a:t>
            </a:r>
            <a:r>
              <a:rPr lang="en-US" spc="-275" dirty="0">
                <a:solidFill>
                  <a:srgbClr val="00B0F0"/>
                </a:solidFill>
              </a:rPr>
              <a:t>(VAE)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E5680-AA5A-10F0-3766-F2C77CE8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ACE5-5D31-433C-998C-877324455A28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C6E63-85CB-7B4B-89C8-A9F5016B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E0190-C368-49C0-856F-DD18728C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6481AA-03AF-9086-0100-A0E8F739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22" y="3985697"/>
            <a:ext cx="7543800" cy="251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37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332EB470-2206-4925-8A16-E21D345A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9579"/>
            <a:ext cx="9144000" cy="3958843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4C2F6BC-3B4C-400E-B156-A8F2E99C6D89}"/>
              </a:ext>
            </a:extLst>
          </p:cNvPr>
          <p:cNvSpPr txBox="1"/>
          <p:nvPr/>
        </p:nvSpPr>
        <p:spPr>
          <a:xfrm>
            <a:off x="3657600" y="685800"/>
            <a:ext cx="5257800" cy="519898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3200" b="1" spc="-71" dirty="0">
                <a:solidFill>
                  <a:srgbClr val="0070C0"/>
                </a:solidFill>
                <a:latin typeface="Georgia"/>
                <a:cs typeface="Georgia"/>
              </a:rPr>
              <a:t>Denoising</a:t>
            </a:r>
            <a:r>
              <a:rPr sz="3200" b="1" spc="19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3200" b="1" spc="-48" dirty="0">
                <a:solidFill>
                  <a:srgbClr val="0070C0"/>
                </a:solidFill>
                <a:latin typeface="Georgia"/>
                <a:cs typeface="Georgia"/>
              </a:rPr>
              <a:t>Autoencoders</a:t>
            </a:r>
            <a:endParaRPr sz="3200" dirty="0">
              <a:solidFill>
                <a:srgbClr val="0070C0"/>
              </a:solidFill>
              <a:latin typeface="Georgia"/>
              <a:cs typeface="Georgi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C7524-7855-48AB-9250-DD966807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358D-9AC5-485F-BC59-8D5789A08ECE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2B92B-1E94-4CE9-94E1-85D0CB79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8039B-FBF8-417A-B21C-358948C7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43CCE-8242-4C09-8B54-C9D517B3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EF6A-3A20-4F24-BF70-BBF3E7248564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BB6EC-C5D5-4DE0-A584-1A422BDB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ECFDF-4827-4AB7-A587-6F119A71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D3907-35B7-4A86-99F3-2CEFBB74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30025"/>
            <a:ext cx="9144000" cy="479795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AA256E6F-E3B0-451A-B4A0-01E85ADA8A90}"/>
              </a:ext>
            </a:extLst>
          </p:cNvPr>
          <p:cNvSpPr txBox="1"/>
          <p:nvPr/>
        </p:nvSpPr>
        <p:spPr>
          <a:xfrm>
            <a:off x="3352800" y="435683"/>
            <a:ext cx="5257800" cy="519898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3200" b="1" spc="-71" dirty="0">
                <a:solidFill>
                  <a:srgbClr val="0070C0"/>
                </a:solidFill>
                <a:latin typeface="Georgia"/>
                <a:cs typeface="Georgia"/>
              </a:rPr>
              <a:t>Denoising</a:t>
            </a:r>
            <a:r>
              <a:rPr sz="3200" b="1" spc="19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3200" b="1" spc="-48" dirty="0">
                <a:solidFill>
                  <a:srgbClr val="0070C0"/>
                </a:solidFill>
                <a:latin typeface="Georgia"/>
                <a:cs typeface="Georgia"/>
              </a:rPr>
              <a:t>Autoencoders</a:t>
            </a:r>
            <a:endParaRPr sz="3200" dirty="0">
              <a:solidFill>
                <a:srgbClr val="0070C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5822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89659" y="2361426"/>
            <a:ext cx="3017117" cy="582335"/>
          </a:xfrm>
          <a:prstGeom prst="rect">
            <a:avLst/>
          </a:prstGeom>
        </p:spPr>
        <p:txBody>
          <a:bodyPr vert="horz" wrap="square" lIns="0" tIns="43303" rIns="0" bIns="0" rtlCol="0">
            <a:spAutoFit/>
          </a:bodyPr>
          <a:lstStyle/>
          <a:p>
            <a:pPr marL="20141" marR="8056">
              <a:lnSpc>
                <a:spcPts val="2141"/>
              </a:lnSpc>
              <a:spcBef>
                <a:spcPts val="341"/>
              </a:spcBef>
            </a:pPr>
            <a:r>
              <a:rPr sz="1903" b="1" spc="-87" dirty="0">
                <a:latin typeface="Georgia"/>
                <a:cs typeface="Georgia"/>
              </a:rPr>
              <a:t>Task: </a:t>
            </a:r>
            <a:r>
              <a:rPr sz="1903" b="1" spc="-71" dirty="0">
                <a:latin typeface="Georgia"/>
                <a:cs typeface="Georgia"/>
              </a:rPr>
              <a:t>Hand-written </a:t>
            </a:r>
            <a:r>
              <a:rPr sz="1903" b="1" spc="-48" dirty="0">
                <a:latin typeface="Georgia"/>
                <a:cs typeface="Georgia"/>
              </a:rPr>
              <a:t>digit  </a:t>
            </a:r>
            <a:r>
              <a:rPr sz="1903" b="1" spc="-95" dirty="0">
                <a:latin typeface="Georgia"/>
                <a:cs typeface="Georgia"/>
              </a:rPr>
              <a:t>recognition</a:t>
            </a:r>
            <a:endParaRPr sz="1903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9800" y="3429000"/>
            <a:ext cx="3439070" cy="175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5" name="object 5"/>
          <p:cNvSpPr txBox="1"/>
          <p:nvPr/>
        </p:nvSpPr>
        <p:spPr>
          <a:xfrm>
            <a:off x="2862689" y="5373821"/>
            <a:ext cx="1893251" cy="263362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sz="1586" spc="8" dirty="0">
                <a:latin typeface="Georgia"/>
                <a:cs typeface="Georgia"/>
              </a:rPr>
              <a:t>MNIST</a:t>
            </a:r>
            <a:r>
              <a:rPr sz="1586" spc="181" dirty="0">
                <a:latin typeface="Georgia"/>
                <a:cs typeface="Georgia"/>
              </a:rPr>
              <a:t> </a:t>
            </a:r>
            <a:r>
              <a:rPr sz="1586" spc="16" dirty="0">
                <a:latin typeface="Georgia"/>
                <a:cs typeface="Georgia"/>
              </a:rPr>
              <a:t>Data</a:t>
            </a:r>
            <a:endParaRPr sz="1586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78890" y="3032196"/>
            <a:ext cx="358611" cy="3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7" name="object 7"/>
          <p:cNvSpPr/>
          <p:nvPr/>
        </p:nvSpPr>
        <p:spPr>
          <a:xfrm>
            <a:off x="7149823" y="3032196"/>
            <a:ext cx="358611" cy="35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8" name="object 8"/>
          <p:cNvSpPr/>
          <p:nvPr/>
        </p:nvSpPr>
        <p:spPr>
          <a:xfrm>
            <a:off x="7720754" y="3032196"/>
            <a:ext cx="358611" cy="35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9" name="object 9"/>
          <p:cNvSpPr/>
          <p:nvPr/>
        </p:nvSpPr>
        <p:spPr>
          <a:xfrm>
            <a:off x="8291688" y="3032196"/>
            <a:ext cx="358611" cy="3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0" name="object 10"/>
          <p:cNvSpPr/>
          <p:nvPr/>
        </p:nvSpPr>
        <p:spPr>
          <a:xfrm>
            <a:off x="9433550" y="3032196"/>
            <a:ext cx="358611" cy="3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1" name="object 11"/>
          <p:cNvSpPr/>
          <p:nvPr/>
        </p:nvSpPr>
        <p:spPr>
          <a:xfrm>
            <a:off x="6558127" y="2155034"/>
            <a:ext cx="400138" cy="4001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2" name="object 12"/>
          <p:cNvSpPr txBox="1"/>
          <p:nvPr/>
        </p:nvSpPr>
        <p:spPr>
          <a:xfrm>
            <a:off x="6683070" y="2186080"/>
            <a:ext cx="151057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20141">
              <a:spcBef>
                <a:spcPts val="143"/>
              </a:spcBef>
            </a:pPr>
            <a:r>
              <a:rPr sz="1744" spc="-206" dirty="0">
                <a:latin typeface="Georgia"/>
                <a:cs typeface="Georgia"/>
              </a:rPr>
              <a:t>0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29058" y="2155034"/>
            <a:ext cx="400136" cy="4001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4" name="object 14"/>
          <p:cNvSpPr txBox="1"/>
          <p:nvPr/>
        </p:nvSpPr>
        <p:spPr>
          <a:xfrm>
            <a:off x="7253985" y="2186080"/>
            <a:ext cx="151057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20141">
              <a:spcBef>
                <a:spcPts val="143"/>
              </a:spcBef>
            </a:pPr>
            <a:r>
              <a:rPr sz="1744" spc="111" dirty="0">
                <a:latin typeface="Georgia"/>
                <a:cs typeface="Georgia"/>
              </a:rPr>
              <a:t>1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99992" y="2155034"/>
            <a:ext cx="400138" cy="4001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6" name="object 16"/>
          <p:cNvSpPr txBox="1"/>
          <p:nvPr/>
        </p:nvSpPr>
        <p:spPr>
          <a:xfrm>
            <a:off x="7824922" y="2186080"/>
            <a:ext cx="151057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20141">
              <a:spcBef>
                <a:spcPts val="143"/>
              </a:spcBef>
            </a:pPr>
            <a:r>
              <a:rPr sz="1744" spc="-111" dirty="0">
                <a:latin typeface="Georgia"/>
                <a:cs typeface="Georgia"/>
              </a:rPr>
              <a:t>2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70922" y="2155034"/>
            <a:ext cx="400136" cy="4001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8" name="object 18"/>
          <p:cNvSpPr/>
          <p:nvPr/>
        </p:nvSpPr>
        <p:spPr>
          <a:xfrm>
            <a:off x="9412787" y="2155034"/>
            <a:ext cx="400136" cy="4001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9" name="object 19"/>
          <p:cNvSpPr txBox="1"/>
          <p:nvPr/>
        </p:nvSpPr>
        <p:spPr>
          <a:xfrm>
            <a:off x="8395838" y="2186080"/>
            <a:ext cx="1292043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20141">
              <a:spcBef>
                <a:spcPts val="143"/>
              </a:spcBef>
              <a:tabLst>
                <a:tab pos="1066462" algn="l"/>
              </a:tabLst>
            </a:pPr>
            <a:r>
              <a:rPr sz="1744" spc="-103" dirty="0">
                <a:latin typeface="Georgia"/>
                <a:cs typeface="Georgia"/>
              </a:rPr>
              <a:t>3  </a:t>
            </a:r>
            <a:r>
              <a:rPr sz="1744" spc="-119" dirty="0">
                <a:latin typeface="Georgia"/>
                <a:cs typeface="Georgia"/>
              </a:rPr>
              <a:t> </a:t>
            </a:r>
            <a:r>
              <a:rPr sz="1744" u="heavy" spc="-8" dirty="0">
                <a:uFill>
                  <a:solidFill>
                    <a:srgbClr val="CCFF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44" u="heavy" dirty="0">
                <a:uFill>
                  <a:solidFill>
                    <a:srgbClr val="CCFFC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44" dirty="0">
                <a:latin typeface="Times New Roman"/>
                <a:cs typeface="Times New Roman"/>
              </a:rPr>
              <a:t> </a:t>
            </a:r>
            <a:r>
              <a:rPr sz="1744" spc="-127" dirty="0">
                <a:latin typeface="Times New Roman"/>
                <a:cs typeface="Times New Roman"/>
              </a:rPr>
              <a:t> </a:t>
            </a:r>
            <a:r>
              <a:rPr sz="1744" spc="-127" dirty="0">
                <a:latin typeface="Georgia"/>
                <a:cs typeface="Georgia"/>
              </a:rPr>
              <a:t>9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72730" y="2926035"/>
            <a:ext cx="3425979" cy="570996"/>
          </a:xfrm>
          <a:custGeom>
            <a:avLst/>
            <a:gdLst/>
            <a:ahLst/>
            <a:cxnLst/>
            <a:rect l="l" t="t" r="r" b="b"/>
            <a:pathLst>
              <a:path w="2160270" h="360044">
                <a:moveTo>
                  <a:pt x="0" y="170213"/>
                </a:moveTo>
                <a:lnTo>
                  <a:pt x="0" y="189790"/>
                </a:lnTo>
                <a:lnTo>
                  <a:pt x="6779" y="139336"/>
                </a:lnTo>
                <a:lnTo>
                  <a:pt x="25911" y="93999"/>
                </a:lnTo>
                <a:lnTo>
                  <a:pt x="55587" y="55587"/>
                </a:lnTo>
                <a:lnTo>
                  <a:pt x="93999" y="25911"/>
                </a:lnTo>
                <a:lnTo>
                  <a:pt x="139336" y="6779"/>
                </a:lnTo>
                <a:lnTo>
                  <a:pt x="189790" y="0"/>
                </a:lnTo>
                <a:lnTo>
                  <a:pt x="1970236" y="0"/>
                </a:lnTo>
                <a:lnTo>
                  <a:pt x="2020690" y="6779"/>
                </a:lnTo>
                <a:lnTo>
                  <a:pt x="2066027" y="25911"/>
                </a:lnTo>
                <a:lnTo>
                  <a:pt x="2104438" y="55587"/>
                </a:lnTo>
                <a:lnTo>
                  <a:pt x="2134115" y="93999"/>
                </a:lnTo>
                <a:lnTo>
                  <a:pt x="2153247" y="139336"/>
                </a:lnTo>
                <a:lnTo>
                  <a:pt x="2160026" y="189790"/>
                </a:lnTo>
                <a:lnTo>
                  <a:pt x="2160026" y="170213"/>
                </a:lnTo>
                <a:lnTo>
                  <a:pt x="2153247" y="220667"/>
                </a:lnTo>
                <a:lnTo>
                  <a:pt x="2134115" y="266005"/>
                </a:lnTo>
                <a:lnTo>
                  <a:pt x="2104438" y="304416"/>
                </a:lnTo>
                <a:lnTo>
                  <a:pt x="2066027" y="334092"/>
                </a:lnTo>
                <a:lnTo>
                  <a:pt x="2020690" y="353224"/>
                </a:lnTo>
                <a:lnTo>
                  <a:pt x="1970236" y="360004"/>
                </a:lnTo>
                <a:lnTo>
                  <a:pt x="189790" y="360004"/>
                </a:lnTo>
                <a:lnTo>
                  <a:pt x="139336" y="353224"/>
                </a:lnTo>
                <a:lnTo>
                  <a:pt x="93999" y="334092"/>
                </a:lnTo>
                <a:lnTo>
                  <a:pt x="55587" y="304416"/>
                </a:lnTo>
                <a:lnTo>
                  <a:pt x="25911" y="266005"/>
                </a:lnTo>
                <a:lnTo>
                  <a:pt x="6779" y="220667"/>
                </a:lnTo>
                <a:lnTo>
                  <a:pt x="0" y="170213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1" name="object 21"/>
          <p:cNvSpPr txBox="1"/>
          <p:nvPr/>
        </p:nvSpPr>
        <p:spPr>
          <a:xfrm>
            <a:off x="7265705" y="3597539"/>
            <a:ext cx="2068478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60423">
              <a:spcBef>
                <a:spcPts val="143"/>
              </a:spcBef>
            </a:pPr>
            <a:r>
              <a:rPr sz="1744" i="1" spc="-103" dirty="0">
                <a:latin typeface="Meiryo"/>
                <a:cs typeface="Meiryo"/>
              </a:rPr>
              <a:t>|</a:t>
            </a:r>
            <a:r>
              <a:rPr sz="1744" b="1" spc="-103" dirty="0">
                <a:latin typeface="Georgia"/>
                <a:cs typeface="Georgia"/>
              </a:rPr>
              <a:t>x</a:t>
            </a:r>
            <a:r>
              <a:rPr sz="1903" i="1" spc="-154" baseline="-10416" dirty="0">
                <a:latin typeface="Georgia"/>
                <a:cs typeface="Georgia"/>
              </a:rPr>
              <a:t>i</a:t>
            </a:r>
            <a:r>
              <a:rPr sz="1744" i="1" spc="-103" dirty="0">
                <a:latin typeface="Meiryo"/>
                <a:cs typeface="Meiryo"/>
              </a:rPr>
              <a:t>| </a:t>
            </a:r>
            <a:r>
              <a:rPr sz="1744" spc="222" dirty="0">
                <a:latin typeface="Georgia"/>
                <a:cs typeface="Georgia"/>
              </a:rPr>
              <a:t>= </a:t>
            </a:r>
            <a:r>
              <a:rPr sz="1744" spc="-103" dirty="0">
                <a:latin typeface="Georgia"/>
                <a:cs typeface="Georgia"/>
              </a:rPr>
              <a:t>784 </a:t>
            </a:r>
            <a:r>
              <a:rPr sz="1744" spc="222" dirty="0">
                <a:latin typeface="Georgia"/>
                <a:cs typeface="Georgia"/>
              </a:rPr>
              <a:t>= </a:t>
            </a:r>
            <a:r>
              <a:rPr sz="1744" spc="-143" dirty="0">
                <a:latin typeface="Georgia"/>
                <a:cs typeface="Georgia"/>
              </a:rPr>
              <a:t>28 </a:t>
            </a:r>
            <a:r>
              <a:rPr sz="1744" i="1" spc="-63" dirty="0">
                <a:latin typeface="Meiryo"/>
                <a:cs typeface="Meiryo"/>
              </a:rPr>
              <a:t>×</a:t>
            </a:r>
            <a:r>
              <a:rPr sz="1744" i="1" spc="-403" dirty="0">
                <a:latin typeface="Meiryo"/>
                <a:cs typeface="Meiryo"/>
              </a:rPr>
              <a:t> </a:t>
            </a:r>
            <a:r>
              <a:rPr sz="1744" spc="-143" dirty="0">
                <a:latin typeface="Georgia"/>
                <a:cs typeface="Georgia"/>
              </a:rPr>
              <a:t>28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70236" y="4224720"/>
            <a:ext cx="243779" cy="2571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3" name="object 23"/>
          <p:cNvSpPr/>
          <p:nvPr/>
        </p:nvSpPr>
        <p:spPr>
          <a:xfrm>
            <a:off x="8014245" y="4067900"/>
            <a:ext cx="570996" cy="570996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360004"/>
                </a:moveTo>
                <a:lnTo>
                  <a:pt x="0" y="0"/>
                </a:lnTo>
                <a:lnTo>
                  <a:pt x="360004" y="0"/>
                </a:lnTo>
                <a:lnTo>
                  <a:pt x="360004" y="360004"/>
                </a:lnTo>
                <a:lnTo>
                  <a:pt x="0" y="360004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4" name="object 24"/>
          <p:cNvSpPr txBox="1"/>
          <p:nvPr/>
        </p:nvSpPr>
        <p:spPr>
          <a:xfrm>
            <a:off x="8004840" y="4652664"/>
            <a:ext cx="590130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20141">
              <a:spcBef>
                <a:spcPts val="143"/>
              </a:spcBef>
            </a:pPr>
            <a:r>
              <a:rPr sz="1744" spc="-111" dirty="0">
                <a:latin typeface="Georgia"/>
                <a:cs typeface="Georgia"/>
              </a:rPr>
              <a:t>28*28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70992" y="2564404"/>
            <a:ext cx="0" cy="362537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029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6" name="object 26"/>
          <p:cNvSpPr/>
          <p:nvPr/>
        </p:nvSpPr>
        <p:spPr>
          <a:xfrm>
            <a:off x="8438888" y="2558384"/>
            <a:ext cx="64451" cy="30211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7" name="object 27"/>
          <p:cNvSpPr/>
          <p:nvPr/>
        </p:nvSpPr>
        <p:spPr>
          <a:xfrm>
            <a:off x="7900059" y="2564404"/>
            <a:ext cx="0" cy="362537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029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8" name="object 28"/>
          <p:cNvSpPr/>
          <p:nvPr/>
        </p:nvSpPr>
        <p:spPr>
          <a:xfrm>
            <a:off x="7867957" y="2558384"/>
            <a:ext cx="64451" cy="30211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9" name="object 29"/>
          <p:cNvSpPr/>
          <p:nvPr/>
        </p:nvSpPr>
        <p:spPr>
          <a:xfrm>
            <a:off x="7329128" y="2564404"/>
            <a:ext cx="0" cy="362537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029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0" name="object 30"/>
          <p:cNvSpPr/>
          <p:nvPr/>
        </p:nvSpPr>
        <p:spPr>
          <a:xfrm>
            <a:off x="7297024" y="2558384"/>
            <a:ext cx="64451" cy="30211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1" name="object 31"/>
          <p:cNvSpPr/>
          <p:nvPr/>
        </p:nvSpPr>
        <p:spPr>
          <a:xfrm>
            <a:off x="6758195" y="2564404"/>
            <a:ext cx="0" cy="362537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029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2" name="object 32"/>
          <p:cNvSpPr/>
          <p:nvPr/>
        </p:nvSpPr>
        <p:spPr>
          <a:xfrm>
            <a:off x="6726092" y="2558384"/>
            <a:ext cx="64451" cy="30211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3" name="object 33"/>
          <p:cNvSpPr/>
          <p:nvPr/>
        </p:nvSpPr>
        <p:spPr>
          <a:xfrm>
            <a:off x="9612857" y="2564404"/>
            <a:ext cx="0" cy="362537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029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4" name="object 34"/>
          <p:cNvSpPr/>
          <p:nvPr/>
        </p:nvSpPr>
        <p:spPr>
          <a:xfrm>
            <a:off x="9580753" y="2558384"/>
            <a:ext cx="64451" cy="30211"/>
          </a:xfrm>
          <a:custGeom>
            <a:avLst/>
            <a:gdLst/>
            <a:ahLst/>
            <a:cxnLst/>
            <a:rect l="l" t="t" r="r" b="b"/>
            <a:pathLst>
              <a:path w="40639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5" name="object 35"/>
          <p:cNvSpPr/>
          <p:nvPr/>
        </p:nvSpPr>
        <p:spPr>
          <a:xfrm>
            <a:off x="8650297" y="3211500"/>
            <a:ext cx="783484" cy="0"/>
          </a:xfrm>
          <a:custGeom>
            <a:avLst/>
            <a:gdLst/>
            <a:ahLst/>
            <a:cxnLst/>
            <a:rect l="l" t="t" r="r" b="b"/>
            <a:pathLst>
              <a:path w="494029">
                <a:moveTo>
                  <a:pt x="0" y="0"/>
                </a:moveTo>
                <a:lnTo>
                  <a:pt x="493884" y="0"/>
                </a:lnTo>
              </a:path>
            </a:pathLst>
          </a:custGeom>
          <a:ln w="25305">
            <a:solidFill>
              <a:srgbClr val="FFCCCC"/>
            </a:solidFill>
            <a:prstDash val="dash"/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6" name="object 36"/>
          <p:cNvSpPr txBox="1"/>
          <p:nvPr/>
        </p:nvSpPr>
        <p:spPr>
          <a:xfrm>
            <a:off x="5767401" y="5126209"/>
            <a:ext cx="4337358" cy="507403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 marR="8056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sz="1586" spc="-8" dirty="0">
                <a:latin typeface="Georgia"/>
                <a:cs typeface="Georgia"/>
              </a:rPr>
              <a:t>Basic </a:t>
            </a:r>
            <a:r>
              <a:rPr sz="1586" spc="-40" dirty="0">
                <a:latin typeface="Georgia"/>
                <a:cs typeface="Georgia"/>
              </a:rPr>
              <a:t>approach(we </a:t>
            </a:r>
            <a:r>
              <a:rPr sz="1586" spc="-56" dirty="0">
                <a:latin typeface="Georgia"/>
                <a:cs typeface="Georgia"/>
              </a:rPr>
              <a:t>use </a:t>
            </a:r>
            <a:r>
              <a:rPr sz="1586" spc="-40" dirty="0">
                <a:latin typeface="Georgia"/>
                <a:cs typeface="Georgia"/>
              </a:rPr>
              <a:t>raw </a:t>
            </a:r>
            <a:r>
              <a:rPr sz="1586" dirty="0">
                <a:latin typeface="Georgia"/>
                <a:cs typeface="Georgia"/>
              </a:rPr>
              <a:t>data </a:t>
            </a:r>
            <a:r>
              <a:rPr sz="1586" spc="-40" dirty="0">
                <a:latin typeface="Georgia"/>
                <a:cs typeface="Georgia"/>
              </a:rPr>
              <a:t>as </a:t>
            </a:r>
            <a:r>
              <a:rPr sz="1586" spc="-24" dirty="0">
                <a:latin typeface="Georgia"/>
                <a:cs typeface="Georgia"/>
              </a:rPr>
              <a:t>input  </a:t>
            </a:r>
            <a:r>
              <a:rPr sz="1586" spc="-32" dirty="0">
                <a:latin typeface="Georgia"/>
                <a:cs typeface="Georgia"/>
              </a:rPr>
              <a:t>features)</a:t>
            </a:r>
            <a:endParaRPr sz="1586">
              <a:latin typeface="Georgia"/>
              <a:cs typeface="Georgia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7283114" y="4049451"/>
            <a:ext cx="2832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ADADE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lang="en-US" spc="65"/>
              <a:pPr marL="84455">
                <a:lnSpc>
                  <a:spcPts val="670"/>
                </a:lnSpc>
              </a:pPr>
              <a:t>42</a:t>
            </a:fld>
            <a:r>
              <a:rPr lang="en-US" spc="105"/>
              <a:t>/55</a:t>
            </a:r>
            <a:endParaRPr spc="167" dirty="0"/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xfrm>
            <a:off x="3837351" y="4175435"/>
            <a:ext cx="776605" cy="264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41">
              <a:lnSpc>
                <a:spcPts val="1063"/>
              </a:lnSpc>
            </a:pPr>
            <a:r>
              <a:rPr lang="en-US" spc="80"/>
              <a:t>Presented By Dr. Muhammad Nouman Noor</a:t>
            </a:r>
            <a:endParaRPr spc="159" dirty="0"/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F15B3A5C-3A54-405F-AB24-E3E0E9152B89}"/>
              </a:ext>
            </a:extLst>
          </p:cNvPr>
          <p:cNvSpPr txBox="1"/>
          <p:nvPr/>
        </p:nvSpPr>
        <p:spPr>
          <a:xfrm>
            <a:off x="3467100" y="820548"/>
            <a:ext cx="5257800" cy="519898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3200" b="1" spc="-71" dirty="0">
                <a:solidFill>
                  <a:srgbClr val="0070C0"/>
                </a:solidFill>
                <a:latin typeface="Georgia"/>
                <a:cs typeface="Georgia"/>
              </a:rPr>
              <a:t>Denoising</a:t>
            </a:r>
            <a:r>
              <a:rPr sz="3200" b="1" spc="19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3200" b="1" spc="-48" dirty="0">
                <a:solidFill>
                  <a:srgbClr val="0070C0"/>
                </a:solidFill>
                <a:latin typeface="Georgia"/>
                <a:cs typeface="Georgia"/>
              </a:rPr>
              <a:t>Autoencoders</a:t>
            </a:r>
            <a:endParaRPr sz="3200" dirty="0">
              <a:solidFill>
                <a:srgbClr val="0070C0"/>
              </a:solidFill>
              <a:latin typeface="Georgia"/>
              <a:cs typeface="Georgi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294D5-B82D-49C2-B785-D196299B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5260-86E8-4FFF-AEEB-834856C9412A}" type="datetime1">
              <a:rPr lang="en-US" smtClean="0"/>
              <a:t>10/8/2025</a:t>
            </a:fld>
            <a:endParaRPr lang="en-US"/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61059" y="2132826"/>
            <a:ext cx="3017117" cy="582335"/>
          </a:xfrm>
          <a:prstGeom prst="rect">
            <a:avLst/>
          </a:prstGeom>
        </p:spPr>
        <p:txBody>
          <a:bodyPr vert="horz" wrap="square" lIns="0" tIns="43303" rIns="0" bIns="0" rtlCol="0">
            <a:spAutoFit/>
          </a:bodyPr>
          <a:lstStyle/>
          <a:p>
            <a:pPr marL="20141" marR="8056">
              <a:lnSpc>
                <a:spcPts val="2141"/>
              </a:lnSpc>
              <a:spcBef>
                <a:spcPts val="341"/>
              </a:spcBef>
            </a:pPr>
            <a:r>
              <a:rPr sz="1903" b="1" spc="-87" dirty="0">
                <a:latin typeface="Georgia"/>
                <a:cs typeface="Georgia"/>
              </a:rPr>
              <a:t>Task: </a:t>
            </a:r>
            <a:r>
              <a:rPr sz="1903" b="1" spc="-71" dirty="0">
                <a:latin typeface="Georgia"/>
                <a:cs typeface="Georgia"/>
              </a:rPr>
              <a:t>Hand-written </a:t>
            </a:r>
            <a:r>
              <a:rPr sz="1903" b="1" spc="-48" dirty="0">
                <a:latin typeface="Georgia"/>
                <a:cs typeface="Georgia"/>
              </a:rPr>
              <a:t>digit  </a:t>
            </a:r>
            <a:r>
              <a:rPr sz="1903" b="1" spc="-95" dirty="0">
                <a:latin typeface="Georgia"/>
                <a:cs typeface="Georgia"/>
              </a:rPr>
              <a:t>recognition</a:t>
            </a:r>
            <a:endParaRPr sz="1903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200" y="3200400"/>
            <a:ext cx="3439070" cy="175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5" name="object 5"/>
          <p:cNvSpPr/>
          <p:nvPr/>
        </p:nvSpPr>
        <p:spPr>
          <a:xfrm>
            <a:off x="5763886" y="3946741"/>
            <a:ext cx="358611" cy="3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6" name="object 6"/>
          <p:cNvSpPr/>
          <p:nvPr/>
        </p:nvSpPr>
        <p:spPr>
          <a:xfrm>
            <a:off x="6334818" y="3946741"/>
            <a:ext cx="358611" cy="35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7" name="object 7"/>
          <p:cNvSpPr/>
          <p:nvPr/>
        </p:nvSpPr>
        <p:spPr>
          <a:xfrm>
            <a:off x="6905751" y="3946741"/>
            <a:ext cx="358611" cy="3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8" name="object 8"/>
          <p:cNvSpPr/>
          <p:nvPr/>
        </p:nvSpPr>
        <p:spPr>
          <a:xfrm>
            <a:off x="7476682" y="3946741"/>
            <a:ext cx="358611" cy="35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9" name="object 9"/>
          <p:cNvSpPr/>
          <p:nvPr/>
        </p:nvSpPr>
        <p:spPr>
          <a:xfrm>
            <a:off x="8618547" y="3946741"/>
            <a:ext cx="358611" cy="3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0" name="object 10"/>
          <p:cNvSpPr/>
          <p:nvPr/>
        </p:nvSpPr>
        <p:spPr>
          <a:xfrm>
            <a:off x="6334818" y="3090343"/>
            <a:ext cx="358611" cy="358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1" name="object 11"/>
          <p:cNvSpPr/>
          <p:nvPr/>
        </p:nvSpPr>
        <p:spPr>
          <a:xfrm>
            <a:off x="6905751" y="3090343"/>
            <a:ext cx="358611" cy="358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2" name="object 12"/>
          <p:cNvSpPr/>
          <p:nvPr/>
        </p:nvSpPr>
        <p:spPr>
          <a:xfrm>
            <a:off x="8047615" y="3090343"/>
            <a:ext cx="358611" cy="358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3" name="object 13"/>
          <p:cNvSpPr/>
          <p:nvPr/>
        </p:nvSpPr>
        <p:spPr>
          <a:xfrm>
            <a:off x="5763886" y="2233944"/>
            <a:ext cx="358611" cy="358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4" name="object 14"/>
          <p:cNvSpPr/>
          <p:nvPr/>
        </p:nvSpPr>
        <p:spPr>
          <a:xfrm>
            <a:off x="6334818" y="2233944"/>
            <a:ext cx="358611" cy="3586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5" name="object 15"/>
          <p:cNvSpPr/>
          <p:nvPr/>
        </p:nvSpPr>
        <p:spPr>
          <a:xfrm>
            <a:off x="6905751" y="2233944"/>
            <a:ext cx="358611" cy="358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6" name="object 16"/>
          <p:cNvSpPr/>
          <p:nvPr/>
        </p:nvSpPr>
        <p:spPr>
          <a:xfrm>
            <a:off x="7476682" y="2233944"/>
            <a:ext cx="358611" cy="3586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7" name="object 17"/>
          <p:cNvSpPr/>
          <p:nvPr/>
        </p:nvSpPr>
        <p:spPr>
          <a:xfrm>
            <a:off x="8618547" y="2233944"/>
            <a:ext cx="358611" cy="358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8" name="object 18"/>
          <p:cNvSpPr/>
          <p:nvPr/>
        </p:nvSpPr>
        <p:spPr>
          <a:xfrm>
            <a:off x="5657726" y="3840581"/>
            <a:ext cx="3425979" cy="570996"/>
          </a:xfrm>
          <a:custGeom>
            <a:avLst/>
            <a:gdLst/>
            <a:ahLst/>
            <a:cxnLst/>
            <a:rect l="l" t="t" r="r" b="b"/>
            <a:pathLst>
              <a:path w="2160270" h="360044">
                <a:moveTo>
                  <a:pt x="0" y="170213"/>
                </a:moveTo>
                <a:lnTo>
                  <a:pt x="0" y="189790"/>
                </a:lnTo>
                <a:lnTo>
                  <a:pt x="6779" y="139336"/>
                </a:lnTo>
                <a:lnTo>
                  <a:pt x="25911" y="93999"/>
                </a:lnTo>
                <a:lnTo>
                  <a:pt x="55587" y="55587"/>
                </a:lnTo>
                <a:lnTo>
                  <a:pt x="93999" y="25911"/>
                </a:lnTo>
                <a:lnTo>
                  <a:pt x="139336" y="6779"/>
                </a:lnTo>
                <a:lnTo>
                  <a:pt x="189790" y="0"/>
                </a:lnTo>
                <a:lnTo>
                  <a:pt x="1970236" y="0"/>
                </a:lnTo>
                <a:lnTo>
                  <a:pt x="2020690" y="6779"/>
                </a:lnTo>
                <a:lnTo>
                  <a:pt x="2066027" y="25911"/>
                </a:lnTo>
                <a:lnTo>
                  <a:pt x="2104438" y="55587"/>
                </a:lnTo>
                <a:lnTo>
                  <a:pt x="2134115" y="93999"/>
                </a:lnTo>
                <a:lnTo>
                  <a:pt x="2153247" y="139336"/>
                </a:lnTo>
                <a:lnTo>
                  <a:pt x="2160026" y="189790"/>
                </a:lnTo>
                <a:lnTo>
                  <a:pt x="2160026" y="170213"/>
                </a:lnTo>
                <a:lnTo>
                  <a:pt x="2153247" y="220668"/>
                </a:lnTo>
                <a:lnTo>
                  <a:pt x="2134115" y="266005"/>
                </a:lnTo>
                <a:lnTo>
                  <a:pt x="2104438" y="304416"/>
                </a:lnTo>
                <a:lnTo>
                  <a:pt x="2066027" y="334092"/>
                </a:lnTo>
                <a:lnTo>
                  <a:pt x="2020690" y="353224"/>
                </a:lnTo>
                <a:lnTo>
                  <a:pt x="1970236" y="360004"/>
                </a:lnTo>
                <a:lnTo>
                  <a:pt x="189790" y="360004"/>
                </a:lnTo>
                <a:lnTo>
                  <a:pt x="139336" y="353224"/>
                </a:lnTo>
                <a:lnTo>
                  <a:pt x="93999" y="334092"/>
                </a:lnTo>
                <a:lnTo>
                  <a:pt x="55587" y="304416"/>
                </a:lnTo>
                <a:lnTo>
                  <a:pt x="25911" y="266005"/>
                </a:lnTo>
                <a:lnTo>
                  <a:pt x="6779" y="220668"/>
                </a:lnTo>
                <a:lnTo>
                  <a:pt x="0" y="170213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9" name="object 19"/>
          <p:cNvSpPr/>
          <p:nvPr/>
        </p:nvSpPr>
        <p:spPr>
          <a:xfrm>
            <a:off x="6228657" y="2984182"/>
            <a:ext cx="2283986" cy="570996"/>
          </a:xfrm>
          <a:custGeom>
            <a:avLst/>
            <a:gdLst/>
            <a:ahLst/>
            <a:cxnLst/>
            <a:rect l="l" t="t" r="r" b="b"/>
            <a:pathLst>
              <a:path w="1440179" h="360044">
                <a:moveTo>
                  <a:pt x="0" y="170213"/>
                </a:moveTo>
                <a:lnTo>
                  <a:pt x="0" y="189790"/>
                </a:lnTo>
                <a:lnTo>
                  <a:pt x="6779" y="139336"/>
                </a:lnTo>
                <a:lnTo>
                  <a:pt x="25911" y="93999"/>
                </a:lnTo>
                <a:lnTo>
                  <a:pt x="55587" y="55587"/>
                </a:lnTo>
                <a:lnTo>
                  <a:pt x="93999" y="25911"/>
                </a:lnTo>
                <a:lnTo>
                  <a:pt x="139336" y="6779"/>
                </a:lnTo>
                <a:lnTo>
                  <a:pt x="189790" y="0"/>
                </a:lnTo>
                <a:lnTo>
                  <a:pt x="1250227" y="0"/>
                </a:lnTo>
                <a:lnTo>
                  <a:pt x="1300681" y="6779"/>
                </a:lnTo>
                <a:lnTo>
                  <a:pt x="1346018" y="25911"/>
                </a:lnTo>
                <a:lnTo>
                  <a:pt x="1384429" y="55587"/>
                </a:lnTo>
                <a:lnTo>
                  <a:pt x="1414106" y="93999"/>
                </a:lnTo>
                <a:lnTo>
                  <a:pt x="1433238" y="139336"/>
                </a:lnTo>
                <a:lnTo>
                  <a:pt x="1440017" y="189790"/>
                </a:lnTo>
                <a:lnTo>
                  <a:pt x="1440017" y="170213"/>
                </a:lnTo>
                <a:lnTo>
                  <a:pt x="1433238" y="220667"/>
                </a:lnTo>
                <a:lnTo>
                  <a:pt x="1414106" y="266005"/>
                </a:lnTo>
                <a:lnTo>
                  <a:pt x="1384429" y="304416"/>
                </a:lnTo>
                <a:lnTo>
                  <a:pt x="1346018" y="334092"/>
                </a:lnTo>
                <a:lnTo>
                  <a:pt x="1300681" y="353224"/>
                </a:lnTo>
                <a:lnTo>
                  <a:pt x="1250227" y="360004"/>
                </a:lnTo>
                <a:lnTo>
                  <a:pt x="189790" y="360004"/>
                </a:lnTo>
                <a:lnTo>
                  <a:pt x="139336" y="353224"/>
                </a:lnTo>
                <a:lnTo>
                  <a:pt x="93999" y="334092"/>
                </a:lnTo>
                <a:lnTo>
                  <a:pt x="55587" y="304416"/>
                </a:lnTo>
                <a:lnTo>
                  <a:pt x="25911" y="266005"/>
                </a:lnTo>
                <a:lnTo>
                  <a:pt x="6779" y="220667"/>
                </a:lnTo>
                <a:lnTo>
                  <a:pt x="0" y="170213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0" name="object 20"/>
          <p:cNvSpPr/>
          <p:nvPr/>
        </p:nvSpPr>
        <p:spPr>
          <a:xfrm>
            <a:off x="5657726" y="2127784"/>
            <a:ext cx="3425979" cy="570996"/>
          </a:xfrm>
          <a:custGeom>
            <a:avLst/>
            <a:gdLst/>
            <a:ahLst/>
            <a:cxnLst/>
            <a:rect l="l" t="t" r="r" b="b"/>
            <a:pathLst>
              <a:path w="2160270" h="360045">
                <a:moveTo>
                  <a:pt x="0" y="170213"/>
                </a:moveTo>
                <a:lnTo>
                  <a:pt x="0" y="189790"/>
                </a:lnTo>
                <a:lnTo>
                  <a:pt x="6779" y="139336"/>
                </a:lnTo>
                <a:lnTo>
                  <a:pt x="25911" y="93999"/>
                </a:lnTo>
                <a:lnTo>
                  <a:pt x="55587" y="55587"/>
                </a:lnTo>
                <a:lnTo>
                  <a:pt x="93999" y="25911"/>
                </a:lnTo>
                <a:lnTo>
                  <a:pt x="139336" y="6779"/>
                </a:lnTo>
                <a:lnTo>
                  <a:pt x="189790" y="0"/>
                </a:lnTo>
                <a:lnTo>
                  <a:pt x="1970236" y="0"/>
                </a:lnTo>
                <a:lnTo>
                  <a:pt x="2020690" y="6779"/>
                </a:lnTo>
                <a:lnTo>
                  <a:pt x="2066027" y="25911"/>
                </a:lnTo>
                <a:lnTo>
                  <a:pt x="2104438" y="55587"/>
                </a:lnTo>
                <a:lnTo>
                  <a:pt x="2134115" y="93999"/>
                </a:lnTo>
                <a:lnTo>
                  <a:pt x="2153247" y="139336"/>
                </a:lnTo>
                <a:lnTo>
                  <a:pt x="2160026" y="189790"/>
                </a:lnTo>
                <a:lnTo>
                  <a:pt x="2160026" y="170213"/>
                </a:lnTo>
                <a:lnTo>
                  <a:pt x="2153247" y="220668"/>
                </a:lnTo>
                <a:lnTo>
                  <a:pt x="2134115" y="266005"/>
                </a:lnTo>
                <a:lnTo>
                  <a:pt x="2104438" y="304416"/>
                </a:lnTo>
                <a:lnTo>
                  <a:pt x="2066027" y="334092"/>
                </a:lnTo>
                <a:lnTo>
                  <a:pt x="2020690" y="353225"/>
                </a:lnTo>
                <a:lnTo>
                  <a:pt x="1970236" y="360004"/>
                </a:lnTo>
                <a:lnTo>
                  <a:pt x="189790" y="360004"/>
                </a:lnTo>
                <a:lnTo>
                  <a:pt x="139336" y="353225"/>
                </a:lnTo>
                <a:lnTo>
                  <a:pt x="93999" y="334092"/>
                </a:lnTo>
                <a:lnTo>
                  <a:pt x="55587" y="304416"/>
                </a:lnTo>
                <a:lnTo>
                  <a:pt x="25911" y="266005"/>
                </a:lnTo>
                <a:lnTo>
                  <a:pt x="6779" y="220668"/>
                </a:lnTo>
                <a:lnTo>
                  <a:pt x="0" y="170213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1" name="object 21"/>
          <p:cNvSpPr/>
          <p:nvPr/>
        </p:nvSpPr>
        <p:spPr>
          <a:xfrm>
            <a:off x="7370521" y="3569362"/>
            <a:ext cx="0" cy="271903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018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2" name="object 22"/>
          <p:cNvSpPr/>
          <p:nvPr/>
        </p:nvSpPr>
        <p:spPr>
          <a:xfrm>
            <a:off x="7328788" y="3561538"/>
            <a:ext cx="83585" cy="39275"/>
          </a:xfrm>
          <a:custGeom>
            <a:avLst/>
            <a:gdLst/>
            <a:ahLst/>
            <a:cxnLst/>
            <a:rect l="l" t="t" r="r" b="b"/>
            <a:pathLst>
              <a:path w="52704" h="24765">
                <a:moveTo>
                  <a:pt x="0" y="24671"/>
                </a:moveTo>
                <a:lnTo>
                  <a:pt x="8044" y="20816"/>
                </a:lnTo>
                <a:lnTo>
                  <a:pt x="16242" y="13569"/>
                </a:lnTo>
                <a:lnTo>
                  <a:pt x="22898" y="5705"/>
                </a:lnTo>
                <a:lnTo>
                  <a:pt x="26316" y="0"/>
                </a:lnTo>
                <a:lnTo>
                  <a:pt x="29734" y="5705"/>
                </a:lnTo>
                <a:lnTo>
                  <a:pt x="36391" y="13569"/>
                </a:lnTo>
                <a:lnTo>
                  <a:pt x="44589" y="20816"/>
                </a:lnTo>
                <a:lnTo>
                  <a:pt x="52633" y="24671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3" name="object 23"/>
          <p:cNvSpPr/>
          <p:nvPr/>
        </p:nvSpPr>
        <p:spPr>
          <a:xfrm>
            <a:off x="7370521" y="2712963"/>
            <a:ext cx="0" cy="271903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018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4" name="object 24"/>
          <p:cNvSpPr/>
          <p:nvPr/>
        </p:nvSpPr>
        <p:spPr>
          <a:xfrm>
            <a:off x="7328788" y="2705139"/>
            <a:ext cx="83585" cy="39275"/>
          </a:xfrm>
          <a:custGeom>
            <a:avLst/>
            <a:gdLst/>
            <a:ahLst/>
            <a:cxnLst/>
            <a:rect l="l" t="t" r="r" b="b"/>
            <a:pathLst>
              <a:path w="52704" h="24765">
                <a:moveTo>
                  <a:pt x="0" y="24671"/>
                </a:moveTo>
                <a:lnTo>
                  <a:pt x="8044" y="20816"/>
                </a:lnTo>
                <a:lnTo>
                  <a:pt x="16242" y="13569"/>
                </a:lnTo>
                <a:lnTo>
                  <a:pt x="22898" y="5705"/>
                </a:lnTo>
                <a:lnTo>
                  <a:pt x="26316" y="0"/>
                </a:lnTo>
                <a:lnTo>
                  <a:pt x="29734" y="5705"/>
                </a:lnTo>
                <a:lnTo>
                  <a:pt x="36391" y="13569"/>
                </a:lnTo>
                <a:lnTo>
                  <a:pt x="44589" y="20816"/>
                </a:lnTo>
                <a:lnTo>
                  <a:pt x="52633" y="24671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5" name="object 25"/>
          <p:cNvSpPr/>
          <p:nvPr/>
        </p:nvSpPr>
        <p:spPr>
          <a:xfrm>
            <a:off x="7835294" y="4126046"/>
            <a:ext cx="783484" cy="0"/>
          </a:xfrm>
          <a:custGeom>
            <a:avLst/>
            <a:gdLst/>
            <a:ahLst/>
            <a:cxnLst/>
            <a:rect l="l" t="t" r="r" b="b"/>
            <a:pathLst>
              <a:path w="494029">
                <a:moveTo>
                  <a:pt x="0" y="0"/>
                </a:moveTo>
                <a:lnTo>
                  <a:pt x="493884" y="0"/>
                </a:lnTo>
              </a:path>
            </a:pathLst>
          </a:custGeom>
          <a:ln w="25305">
            <a:solidFill>
              <a:srgbClr val="FFCCCC"/>
            </a:solidFill>
            <a:prstDash val="dash"/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6" name="object 26"/>
          <p:cNvSpPr/>
          <p:nvPr/>
        </p:nvSpPr>
        <p:spPr>
          <a:xfrm>
            <a:off x="7264361" y="3269647"/>
            <a:ext cx="783484" cy="0"/>
          </a:xfrm>
          <a:custGeom>
            <a:avLst/>
            <a:gdLst/>
            <a:ahLst/>
            <a:cxnLst/>
            <a:rect l="l" t="t" r="r" b="b"/>
            <a:pathLst>
              <a:path w="494029">
                <a:moveTo>
                  <a:pt x="0" y="0"/>
                </a:moveTo>
                <a:lnTo>
                  <a:pt x="493884" y="0"/>
                </a:lnTo>
              </a:path>
            </a:pathLst>
          </a:custGeom>
          <a:ln w="25305">
            <a:solidFill>
              <a:srgbClr val="CCCCFF"/>
            </a:solidFill>
            <a:prstDash val="dash"/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7" name="object 27"/>
          <p:cNvSpPr txBox="1"/>
          <p:nvPr/>
        </p:nvSpPr>
        <p:spPr>
          <a:xfrm>
            <a:off x="6336522" y="4512080"/>
            <a:ext cx="2068478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60423">
              <a:spcBef>
                <a:spcPts val="143"/>
              </a:spcBef>
            </a:pPr>
            <a:r>
              <a:rPr sz="1744" i="1" spc="-103" dirty="0">
                <a:latin typeface="Meiryo"/>
                <a:cs typeface="Meiryo"/>
              </a:rPr>
              <a:t>|</a:t>
            </a:r>
            <a:r>
              <a:rPr sz="1744" b="1" spc="-103" dirty="0">
                <a:latin typeface="Georgia"/>
                <a:cs typeface="Georgia"/>
              </a:rPr>
              <a:t>x</a:t>
            </a:r>
            <a:r>
              <a:rPr sz="1903" i="1" spc="-154" baseline="-10416" dirty="0">
                <a:latin typeface="Georgia"/>
                <a:cs typeface="Georgia"/>
              </a:rPr>
              <a:t>i</a:t>
            </a:r>
            <a:r>
              <a:rPr sz="1744" i="1" spc="-103" dirty="0">
                <a:latin typeface="Meiryo"/>
                <a:cs typeface="Meiryo"/>
              </a:rPr>
              <a:t>| </a:t>
            </a:r>
            <a:r>
              <a:rPr sz="1744" spc="222" dirty="0">
                <a:latin typeface="Georgia"/>
                <a:cs typeface="Georgia"/>
              </a:rPr>
              <a:t>= </a:t>
            </a:r>
            <a:r>
              <a:rPr sz="1744" spc="-103" dirty="0">
                <a:latin typeface="Georgia"/>
                <a:cs typeface="Georgia"/>
              </a:rPr>
              <a:t>784 </a:t>
            </a:r>
            <a:r>
              <a:rPr sz="1744" spc="222" dirty="0">
                <a:latin typeface="Georgia"/>
                <a:cs typeface="Georgia"/>
              </a:rPr>
              <a:t>= </a:t>
            </a:r>
            <a:r>
              <a:rPr sz="1744" spc="-143" dirty="0">
                <a:latin typeface="Georgia"/>
                <a:cs typeface="Georgia"/>
              </a:rPr>
              <a:t>28 </a:t>
            </a:r>
            <a:r>
              <a:rPr sz="1744" i="1" spc="-63" dirty="0">
                <a:latin typeface="Meiryo"/>
                <a:cs typeface="Meiryo"/>
              </a:rPr>
              <a:t>×</a:t>
            </a:r>
            <a:r>
              <a:rPr sz="1744" i="1" spc="-403" dirty="0">
                <a:latin typeface="Meiryo"/>
                <a:cs typeface="Meiryo"/>
              </a:rPr>
              <a:t> </a:t>
            </a:r>
            <a:r>
              <a:rPr sz="1744" spc="-143" dirty="0">
                <a:latin typeface="Georgia"/>
                <a:cs typeface="Georgia"/>
              </a:rPr>
              <a:t>28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7774871" y="1694809"/>
            <a:ext cx="2320240" cy="840709"/>
          </a:xfrm>
          <a:prstGeom prst="rect">
            <a:avLst/>
          </a:prstGeom>
        </p:spPr>
        <p:txBody>
          <a:bodyPr vert="horz" wrap="square" lIns="0" tIns="18127" rIns="0" bIns="0" rtlCol="0" anchor="ctr">
            <a:spAutoFit/>
          </a:bodyPr>
          <a:lstStyle/>
          <a:p>
            <a:pPr marL="60423">
              <a:spcBef>
                <a:spcPts val="143"/>
              </a:spcBef>
              <a:tabLst>
                <a:tab pos="893250" algn="l"/>
                <a:tab pos="1374618" algn="l"/>
              </a:tabLst>
            </a:pPr>
            <a:r>
              <a:rPr u="heavy" spc="-8" dirty="0">
                <a:uFill>
                  <a:solidFill>
                    <a:srgbClr val="CCFFCC"/>
                  </a:solidFill>
                </a:uFill>
                <a:latin typeface="Times New Roman"/>
                <a:cs typeface="Times New Roman"/>
              </a:rPr>
              <a:t> 	</a:t>
            </a:r>
            <a:r>
              <a:rPr spc="-8" dirty="0">
                <a:latin typeface="Times New Roman"/>
                <a:cs typeface="Times New Roman"/>
              </a:rPr>
              <a:t>	</a:t>
            </a:r>
            <a:r>
              <a:rPr b="1" spc="-262" dirty="0">
                <a:latin typeface="Georgia"/>
                <a:cs typeface="Georgia"/>
              </a:rPr>
              <a:t>x</a:t>
            </a:r>
            <a:r>
              <a:rPr spc="-262" dirty="0"/>
              <a:t>ˆ</a:t>
            </a:r>
            <a:r>
              <a:rPr sz="1903" i="1" spc="-392" baseline="-10416" dirty="0">
                <a:latin typeface="Georgia"/>
                <a:cs typeface="Georgia"/>
              </a:rPr>
              <a:t>i </a:t>
            </a:r>
            <a:r>
              <a:rPr sz="1744" i="1" spc="-254" dirty="0">
                <a:latin typeface="Meiryo"/>
                <a:cs typeface="Meiryo"/>
              </a:rPr>
              <a:t>∈</a:t>
            </a:r>
            <a:r>
              <a:rPr sz="1744" i="1" spc="-181" dirty="0">
                <a:latin typeface="Meiryo"/>
                <a:cs typeface="Meiryo"/>
              </a:rPr>
              <a:t> </a:t>
            </a:r>
            <a:r>
              <a:rPr sz="1744" spc="48" dirty="0">
                <a:latin typeface="Arial"/>
                <a:cs typeface="Arial"/>
              </a:rPr>
              <a:t>R</a:t>
            </a:r>
            <a:r>
              <a:rPr sz="1903" spc="70" baseline="27777" dirty="0">
                <a:latin typeface="PMingLiU"/>
                <a:cs typeface="PMingLiU"/>
              </a:rPr>
              <a:t>784</a:t>
            </a:r>
            <a:endParaRPr sz="1903" baseline="27777">
              <a:latin typeface="PMingLiU"/>
              <a:cs typeface="PMingLiU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90097" y="3121145"/>
            <a:ext cx="776433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60423">
              <a:spcBef>
                <a:spcPts val="143"/>
              </a:spcBef>
            </a:pPr>
            <a:r>
              <a:rPr sz="1744" b="1" spc="-87" dirty="0">
                <a:latin typeface="Georgia"/>
                <a:cs typeface="Georgia"/>
              </a:rPr>
              <a:t>h </a:t>
            </a:r>
            <a:r>
              <a:rPr sz="1744" i="1" spc="-254" dirty="0">
                <a:latin typeface="Meiryo"/>
                <a:cs typeface="Meiryo"/>
              </a:rPr>
              <a:t>∈</a:t>
            </a:r>
            <a:r>
              <a:rPr sz="1744" i="1" spc="-95" dirty="0">
                <a:latin typeface="Meiryo"/>
                <a:cs typeface="Meiryo"/>
              </a:rPr>
              <a:t> </a:t>
            </a:r>
            <a:r>
              <a:rPr sz="1744" spc="-32" dirty="0">
                <a:latin typeface="Arial"/>
                <a:cs typeface="Arial"/>
              </a:rPr>
              <a:t>R</a:t>
            </a:r>
            <a:r>
              <a:rPr sz="1903" i="1" spc="-48" baseline="27777" dirty="0">
                <a:latin typeface="Georgia"/>
                <a:cs typeface="Georgia"/>
              </a:rPr>
              <a:t>d</a:t>
            </a:r>
            <a:endParaRPr sz="1903" baseline="27777">
              <a:latin typeface="Georgia"/>
              <a:cs typeface="Georg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1054" y="5139280"/>
            <a:ext cx="243779" cy="2571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1" name="object 31"/>
          <p:cNvSpPr/>
          <p:nvPr/>
        </p:nvSpPr>
        <p:spPr>
          <a:xfrm>
            <a:off x="7085057" y="4982446"/>
            <a:ext cx="570996" cy="570996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360004"/>
                </a:moveTo>
                <a:lnTo>
                  <a:pt x="0" y="0"/>
                </a:lnTo>
                <a:lnTo>
                  <a:pt x="360004" y="0"/>
                </a:lnTo>
                <a:lnTo>
                  <a:pt x="360004" y="360004"/>
                </a:lnTo>
                <a:lnTo>
                  <a:pt x="0" y="360004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2" name="object 32"/>
          <p:cNvSpPr txBox="1"/>
          <p:nvPr/>
        </p:nvSpPr>
        <p:spPr>
          <a:xfrm>
            <a:off x="2634088" y="5145222"/>
            <a:ext cx="6729098" cy="1288323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sz="1586" spc="8" dirty="0">
                <a:latin typeface="Georgia"/>
                <a:cs typeface="Georgia"/>
              </a:rPr>
              <a:t>MNIST</a:t>
            </a:r>
            <a:r>
              <a:rPr sz="1586" spc="-56" dirty="0">
                <a:latin typeface="Georgia"/>
                <a:cs typeface="Georgia"/>
              </a:rPr>
              <a:t> </a:t>
            </a:r>
            <a:r>
              <a:rPr sz="1586" spc="16" dirty="0">
                <a:latin typeface="Georgia"/>
                <a:cs typeface="Georgia"/>
              </a:rPr>
              <a:t>Data</a:t>
            </a:r>
            <a:endParaRPr sz="1586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586" dirty="0">
              <a:latin typeface="Georgia"/>
              <a:cs typeface="Georgia"/>
            </a:endParaRPr>
          </a:p>
          <a:p>
            <a:pPr>
              <a:spcBef>
                <a:spcPts val="24"/>
              </a:spcBef>
            </a:pPr>
            <a:endParaRPr sz="1903" dirty="0">
              <a:latin typeface="Georgia"/>
              <a:cs typeface="Georgia"/>
            </a:endParaRPr>
          </a:p>
          <a:p>
            <a:pPr marL="2924461" marR="8056"/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sz="1586" spc="79" dirty="0">
                <a:latin typeface="Georgia"/>
                <a:cs typeface="Georgia"/>
              </a:rPr>
              <a:t>AE </a:t>
            </a:r>
            <a:r>
              <a:rPr sz="1586" spc="-40" dirty="0">
                <a:latin typeface="Georgia"/>
                <a:cs typeface="Georgia"/>
              </a:rPr>
              <a:t>approach </a:t>
            </a:r>
            <a:r>
              <a:rPr sz="1586" spc="-24" dirty="0">
                <a:latin typeface="Georgia"/>
                <a:cs typeface="Georgia"/>
              </a:rPr>
              <a:t>(first </a:t>
            </a:r>
            <a:r>
              <a:rPr sz="1586" spc="-40" dirty="0">
                <a:latin typeface="Georgia"/>
                <a:cs typeface="Georgia"/>
              </a:rPr>
              <a:t>learn </a:t>
            </a:r>
            <a:r>
              <a:rPr sz="1586" spc="-24" dirty="0">
                <a:latin typeface="Georgia"/>
                <a:cs typeface="Georgia"/>
              </a:rPr>
              <a:t>important  characteristics </a:t>
            </a:r>
            <a:r>
              <a:rPr sz="1586" spc="-56" dirty="0">
                <a:latin typeface="Georgia"/>
                <a:cs typeface="Georgia"/>
              </a:rPr>
              <a:t>of</a:t>
            </a:r>
            <a:r>
              <a:rPr sz="1586" spc="-63" dirty="0">
                <a:latin typeface="Georgia"/>
                <a:cs typeface="Georgia"/>
              </a:rPr>
              <a:t> </a:t>
            </a:r>
            <a:r>
              <a:rPr sz="1586" dirty="0">
                <a:latin typeface="Georgia"/>
                <a:cs typeface="Georgia"/>
              </a:rPr>
              <a:t>data)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7054514" y="3820851"/>
            <a:ext cx="2832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ADADE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lang="en-US" spc="65"/>
              <a:pPr marL="84455">
                <a:lnSpc>
                  <a:spcPts val="670"/>
                </a:lnSpc>
              </a:pPr>
              <a:t>43</a:t>
            </a:fld>
            <a:r>
              <a:rPr lang="en-US" spc="105"/>
              <a:t>/55</a:t>
            </a:r>
            <a:endParaRPr spc="167" dirty="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3608751" y="3946835"/>
            <a:ext cx="776605" cy="264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41">
              <a:lnSpc>
                <a:spcPts val="1063"/>
              </a:lnSpc>
            </a:pPr>
            <a:r>
              <a:rPr lang="en-US" spc="80"/>
              <a:t>Presented By Dr. Muhammad Nouman Noor</a:t>
            </a:r>
            <a:endParaRPr spc="159" dirty="0"/>
          </a:p>
        </p:txBody>
      </p:sp>
      <p:sp>
        <p:nvSpPr>
          <p:cNvPr id="38" name="object 3">
            <a:extLst>
              <a:ext uri="{FF2B5EF4-FFF2-40B4-BE49-F238E27FC236}">
                <a16:creationId xmlns:a16="http://schemas.microsoft.com/office/drawing/2014/main" id="{BEC7B6CC-8565-45E0-9E33-3C4139882772}"/>
              </a:ext>
            </a:extLst>
          </p:cNvPr>
          <p:cNvSpPr txBox="1"/>
          <p:nvPr/>
        </p:nvSpPr>
        <p:spPr>
          <a:xfrm>
            <a:off x="3314290" y="808088"/>
            <a:ext cx="5257800" cy="519898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3200" b="1" spc="-71" dirty="0">
                <a:solidFill>
                  <a:srgbClr val="0070C0"/>
                </a:solidFill>
                <a:latin typeface="Georgia"/>
                <a:cs typeface="Georgia"/>
              </a:rPr>
              <a:t>Denoising</a:t>
            </a:r>
            <a:r>
              <a:rPr sz="3200" b="1" spc="19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3200" b="1" spc="-48" dirty="0">
                <a:solidFill>
                  <a:srgbClr val="0070C0"/>
                </a:solidFill>
                <a:latin typeface="Georgia"/>
                <a:cs typeface="Georgia"/>
              </a:rPr>
              <a:t>Autoencoders</a:t>
            </a:r>
            <a:endParaRPr sz="3200" dirty="0">
              <a:solidFill>
                <a:srgbClr val="0070C0"/>
              </a:solidFill>
              <a:latin typeface="Georgia"/>
              <a:cs typeface="Georgi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FCA0BE-A4B8-4809-AA0E-172AB85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2A80-8609-4B3E-AA36-F1FD0E1AD144}" type="datetime1">
              <a:rPr lang="en-US" smtClean="0"/>
              <a:t>10/8/2025</a:t>
            </a:fld>
            <a:endParaRPr lang="en-US"/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1059" y="1990366"/>
            <a:ext cx="3017117" cy="582335"/>
          </a:xfrm>
          <a:prstGeom prst="rect">
            <a:avLst/>
          </a:prstGeom>
        </p:spPr>
        <p:txBody>
          <a:bodyPr vert="horz" wrap="square" lIns="0" tIns="43303" rIns="0" bIns="0" rtlCol="0" anchor="ctr">
            <a:spAutoFit/>
          </a:bodyPr>
          <a:lstStyle/>
          <a:p>
            <a:pPr marL="20141" marR="8056">
              <a:lnSpc>
                <a:spcPts val="2141"/>
              </a:lnSpc>
              <a:spcBef>
                <a:spcPts val="341"/>
              </a:spcBef>
            </a:pPr>
            <a:r>
              <a:rPr sz="1903" b="1" spc="-87" dirty="0">
                <a:latin typeface="Georgia"/>
                <a:cs typeface="Georgia"/>
              </a:rPr>
              <a:t>Task: </a:t>
            </a:r>
            <a:r>
              <a:rPr sz="1903" b="1" spc="-71" dirty="0">
                <a:latin typeface="Georgia"/>
                <a:cs typeface="Georgia"/>
              </a:rPr>
              <a:t>Hand-written </a:t>
            </a:r>
            <a:r>
              <a:rPr sz="1903" b="1" spc="-48" dirty="0">
                <a:latin typeface="Georgia"/>
                <a:cs typeface="Georgia"/>
              </a:rPr>
              <a:t>digit  </a:t>
            </a:r>
            <a:r>
              <a:rPr sz="1903" b="1" spc="-95" dirty="0">
                <a:latin typeface="Georgia"/>
                <a:cs typeface="Georgia"/>
              </a:rPr>
              <a:t>recognition</a:t>
            </a:r>
            <a:endParaRPr sz="1903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200" y="3048000"/>
            <a:ext cx="3439070" cy="175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5" name="object 5"/>
          <p:cNvSpPr/>
          <p:nvPr/>
        </p:nvSpPr>
        <p:spPr>
          <a:xfrm>
            <a:off x="6151338" y="3778470"/>
            <a:ext cx="358611" cy="3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6" name="object 6"/>
          <p:cNvSpPr/>
          <p:nvPr/>
        </p:nvSpPr>
        <p:spPr>
          <a:xfrm>
            <a:off x="6722270" y="3778470"/>
            <a:ext cx="358611" cy="35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7" name="object 7"/>
          <p:cNvSpPr/>
          <p:nvPr/>
        </p:nvSpPr>
        <p:spPr>
          <a:xfrm>
            <a:off x="7293203" y="3778470"/>
            <a:ext cx="358611" cy="3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8" name="object 8"/>
          <p:cNvSpPr/>
          <p:nvPr/>
        </p:nvSpPr>
        <p:spPr>
          <a:xfrm>
            <a:off x="7864134" y="3778470"/>
            <a:ext cx="358611" cy="35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9" name="object 9"/>
          <p:cNvSpPr/>
          <p:nvPr/>
        </p:nvSpPr>
        <p:spPr>
          <a:xfrm>
            <a:off x="9005999" y="3778470"/>
            <a:ext cx="358611" cy="35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0" name="object 10"/>
          <p:cNvSpPr/>
          <p:nvPr/>
        </p:nvSpPr>
        <p:spPr>
          <a:xfrm>
            <a:off x="6722270" y="2922073"/>
            <a:ext cx="358611" cy="358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1" name="object 11"/>
          <p:cNvSpPr/>
          <p:nvPr/>
        </p:nvSpPr>
        <p:spPr>
          <a:xfrm>
            <a:off x="7293203" y="2922073"/>
            <a:ext cx="358611" cy="358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2" name="object 12"/>
          <p:cNvSpPr/>
          <p:nvPr/>
        </p:nvSpPr>
        <p:spPr>
          <a:xfrm>
            <a:off x="8435067" y="2922073"/>
            <a:ext cx="358611" cy="358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3" name="object 13"/>
          <p:cNvSpPr/>
          <p:nvPr/>
        </p:nvSpPr>
        <p:spPr>
          <a:xfrm>
            <a:off x="6130574" y="2044909"/>
            <a:ext cx="400138" cy="4001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4" name="object 14"/>
          <p:cNvSpPr txBox="1"/>
          <p:nvPr/>
        </p:nvSpPr>
        <p:spPr>
          <a:xfrm>
            <a:off x="6255517" y="2075976"/>
            <a:ext cx="151057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20141">
              <a:spcBef>
                <a:spcPts val="143"/>
              </a:spcBef>
            </a:pPr>
            <a:r>
              <a:rPr sz="1744" spc="-206" dirty="0">
                <a:latin typeface="Georgia"/>
                <a:cs typeface="Georgia"/>
              </a:rPr>
              <a:t>0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01506" y="2044909"/>
            <a:ext cx="400136" cy="4001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6" name="object 16"/>
          <p:cNvSpPr txBox="1"/>
          <p:nvPr/>
        </p:nvSpPr>
        <p:spPr>
          <a:xfrm>
            <a:off x="6826432" y="2075976"/>
            <a:ext cx="151057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20141">
              <a:spcBef>
                <a:spcPts val="143"/>
              </a:spcBef>
            </a:pPr>
            <a:r>
              <a:rPr sz="1744" spc="111" dirty="0">
                <a:latin typeface="Georgia"/>
                <a:cs typeface="Georgia"/>
              </a:rPr>
              <a:t>1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72438" y="2044909"/>
            <a:ext cx="400138" cy="4001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8" name="object 18"/>
          <p:cNvSpPr txBox="1"/>
          <p:nvPr/>
        </p:nvSpPr>
        <p:spPr>
          <a:xfrm>
            <a:off x="7397369" y="2075976"/>
            <a:ext cx="151057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20141">
              <a:spcBef>
                <a:spcPts val="143"/>
              </a:spcBef>
            </a:pPr>
            <a:r>
              <a:rPr sz="1744" spc="-111" dirty="0">
                <a:latin typeface="Georgia"/>
                <a:cs typeface="Georgia"/>
              </a:rPr>
              <a:t>2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43371" y="2044909"/>
            <a:ext cx="400136" cy="4001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0" name="object 20"/>
          <p:cNvSpPr/>
          <p:nvPr/>
        </p:nvSpPr>
        <p:spPr>
          <a:xfrm>
            <a:off x="8985235" y="2044909"/>
            <a:ext cx="400136" cy="4001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1" name="object 21"/>
          <p:cNvSpPr txBox="1"/>
          <p:nvPr/>
        </p:nvSpPr>
        <p:spPr>
          <a:xfrm>
            <a:off x="7968286" y="2075976"/>
            <a:ext cx="1292043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20141">
              <a:spcBef>
                <a:spcPts val="143"/>
              </a:spcBef>
              <a:tabLst>
                <a:tab pos="1066462" algn="l"/>
              </a:tabLst>
            </a:pPr>
            <a:r>
              <a:rPr sz="1744" spc="-103" dirty="0">
                <a:latin typeface="Georgia"/>
                <a:cs typeface="Georgia"/>
              </a:rPr>
              <a:t>3  </a:t>
            </a:r>
            <a:r>
              <a:rPr sz="1744" spc="-119" dirty="0">
                <a:latin typeface="Georgia"/>
                <a:cs typeface="Georgia"/>
              </a:rPr>
              <a:t> </a:t>
            </a:r>
            <a:r>
              <a:rPr sz="1744" u="heavy" spc="-8" dirty="0">
                <a:uFill>
                  <a:solidFill>
                    <a:srgbClr val="CCFF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44" u="heavy" dirty="0">
                <a:uFill>
                  <a:solidFill>
                    <a:srgbClr val="CCFFC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44" dirty="0">
                <a:latin typeface="Times New Roman"/>
                <a:cs typeface="Times New Roman"/>
              </a:rPr>
              <a:t> </a:t>
            </a:r>
            <a:r>
              <a:rPr sz="1744" spc="-127" dirty="0">
                <a:latin typeface="Times New Roman"/>
                <a:cs typeface="Times New Roman"/>
              </a:rPr>
              <a:t> </a:t>
            </a:r>
            <a:r>
              <a:rPr sz="1744" spc="-127" dirty="0">
                <a:latin typeface="Georgia"/>
                <a:cs typeface="Georgia"/>
              </a:rPr>
              <a:t>9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45178" y="3672310"/>
            <a:ext cx="3425979" cy="570996"/>
          </a:xfrm>
          <a:custGeom>
            <a:avLst/>
            <a:gdLst/>
            <a:ahLst/>
            <a:cxnLst/>
            <a:rect l="l" t="t" r="r" b="b"/>
            <a:pathLst>
              <a:path w="2160270" h="360044">
                <a:moveTo>
                  <a:pt x="0" y="170213"/>
                </a:moveTo>
                <a:lnTo>
                  <a:pt x="0" y="189790"/>
                </a:lnTo>
                <a:lnTo>
                  <a:pt x="6779" y="139336"/>
                </a:lnTo>
                <a:lnTo>
                  <a:pt x="25911" y="93999"/>
                </a:lnTo>
                <a:lnTo>
                  <a:pt x="55587" y="55587"/>
                </a:lnTo>
                <a:lnTo>
                  <a:pt x="93999" y="25911"/>
                </a:lnTo>
                <a:lnTo>
                  <a:pt x="139336" y="6779"/>
                </a:lnTo>
                <a:lnTo>
                  <a:pt x="189790" y="0"/>
                </a:lnTo>
                <a:lnTo>
                  <a:pt x="1970236" y="0"/>
                </a:lnTo>
                <a:lnTo>
                  <a:pt x="2020690" y="6779"/>
                </a:lnTo>
                <a:lnTo>
                  <a:pt x="2066027" y="25911"/>
                </a:lnTo>
                <a:lnTo>
                  <a:pt x="2104438" y="55587"/>
                </a:lnTo>
                <a:lnTo>
                  <a:pt x="2134115" y="93999"/>
                </a:lnTo>
                <a:lnTo>
                  <a:pt x="2153247" y="139336"/>
                </a:lnTo>
                <a:lnTo>
                  <a:pt x="2160026" y="189790"/>
                </a:lnTo>
                <a:lnTo>
                  <a:pt x="2160026" y="170213"/>
                </a:lnTo>
                <a:lnTo>
                  <a:pt x="2153247" y="220668"/>
                </a:lnTo>
                <a:lnTo>
                  <a:pt x="2134115" y="266005"/>
                </a:lnTo>
                <a:lnTo>
                  <a:pt x="2104438" y="304416"/>
                </a:lnTo>
                <a:lnTo>
                  <a:pt x="2066027" y="334092"/>
                </a:lnTo>
                <a:lnTo>
                  <a:pt x="2020690" y="353224"/>
                </a:lnTo>
                <a:lnTo>
                  <a:pt x="1970236" y="360004"/>
                </a:lnTo>
                <a:lnTo>
                  <a:pt x="189790" y="360004"/>
                </a:lnTo>
                <a:lnTo>
                  <a:pt x="139336" y="353224"/>
                </a:lnTo>
                <a:lnTo>
                  <a:pt x="93999" y="334092"/>
                </a:lnTo>
                <a:lnTo>
                  <a:pt x="55587" y="304416"/>
                </a:lnTo>
                <a:lnTo>
                  <a:pt x="25911" y="266005"/>
                </a:lnTo>
                <a:lnTo>
                  <a:pt x="6779" y="220668"/>
                </a:lnTo>
                <a:lnTo>
                  <a:pt x="0" y="170213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3" name="object 23"/>
          <p:cNvSpPr/>
          <p:nvPr/>
        </p:nvSpPr>
        <p:spPr>
          <a:xfrm>
            <a:off x="6616109" y="2815912"/>
            <a:ext cx="2283986" cy="570996"/>
          </a:xfrm>
          <a:custGeom>
            <a:avLst/>
            <a:gdLst/>
            <a:ahLst/>
            <a:cxnLst/>
            <a:rect l="l" t="t" r="r" b="b"/>
            <a:pathLst>
              <a:path w="1440179" h="360044">
                <a:moveTo>
                  <a:pt x="0" y="170213"/>
                </a:moveTo>
                <a:lnTo>
                  <a:pt x="0" y="189790"/>
                </a:lnTo>
                <a:lnTo>
                  <a:pt x="6779" y="139336"/>
                </a:lnTo>
                <a:lnTo>
                  <a:pt x="25911" y="93999"/>
                </a:lnTo>
                <a:lnTo>
                  <a:pt x="55587" y="55587"/>
                </a:lnTo>
                <a:lnTo>
                  <a:pt x="93999" y="25911"/>
                </a:lnTo>
                <a:lnTo>
                  <a:pt x="139336" y="6779"/>
                </a:lnTo>
                <a:lnTo>
                  <a:pt x="189790" y="0"/>
                </a:lnTo>
                <a:lnTo>
                  <a:pt x="1250227" y="0"/>
                </a:lnTo>
                <a:lnTo>
                  <a:pt x="1300681" y="6779"/>
                </a:lnTo>
                <a:lnTo>
                  <a:pt x="1346018" y="25911"/>
                </a:lnTo>
                <a:lnTo>
                  <a:pt x="1384429" y="55587"/>
                </a:lnTo>
                <a:lnTo>
                  <a:pt x="1414106" y="93999"/>
                </a:lnTo>
                <a:lnTo>
                  <a:pt x="1433238" y="139336"/>
                </a:lnTo>
                <a:lnTo>
                  <a:pt x="1440017" y="189790"/>
                </a:lnTo>
                <a:lnTo>
                  <a:pt x="1440017" y="170213"/>
                </a:lnTo>
                <a:lnTo>
                  <a:pt x="1433238" y="220667"/>
                </a:lnTo>
                <a:lnTo>
                  <a:pt x="1414106" y="266005"/>
                </a:lnTo>
                <a:lnTo>
                  <a:pt x="1384429" y="304416"/>
                </a:lnTo>
                <a:lnTo>
                  <a:pt x="1346018" y="334092"/>
                </a:lnTo>
                <a:lnTo>
                  <a:pt x="1300681" y="353224"/>
                </a:lnTo>
                <a:lnTo>
                  <a:pt x="1250227" y="360004"/>
                </a:lnTo>
                <a:lnTo>
                  <a:pt x="189790" y="360004"/>
                </a:lnTo>
                <a:lnTo>
                  <a:pt x="139336" y="353224"/>
                </a:lnTo>
                <a:lnTo>
                  <a:pt x="93999" y="334092"/>
                </a:lnTo>
                <a:lnTo>
                  <a:pt x="55587" y="304416"/>
                </a:lnTo>
                <a:lnTo>
                  <a:pt x="25911" y="266005"/>
                </a:lnTo>
                <a:lnTo>
                  <a:pt x="6779" y="220667"/>
                </a:lnTo>
                <a:lnTo>
                  <a:pt x="0" y="170213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4" name="object 24"/>
          <p:cNvSpPr/>
          <p:nvPr/>
        </p:nvSpPr>
        <p:spPr>
          <a:xfrm>
            <a:off x="6530266" y="2324825"/>
            <a:ext cx="1228599" cy="491440"/>
          </a:xfrm>
          <a:custGeom>
            <a:avLst/>
            <a:gdLst/>
            <a:ahLst/>
            <a:cxnLst/>
            <a:rect l="l" t="t" r="r" b="b"/>
            <a:pathLst>
              <a:path w="774700" h="309880">
                <a:moveTo>
                  <a:pt x="774137" y="309657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5" name="object 25"/>
          <p:cNvSpPr/>
          <p:nvPr/>
        </p:nvSpPr>
        <p:spPr>
          <a:xfrm>
            <a:off x="6523001" y="2297700"/>
            <a:ext cx="52367" cy="77543"/>
          </a:xfrm>
          <a:custGeom>
            <a:avLst/>
            <a:gdLst/>
            <a:ahLst/>
            <a:cxnLst/>
            <a:rect l="l" t="t" r="r" b="b"/>
            <a:pathLst>
              <a:path w="33019" h="48895">
                <a:moveTo>
                  <a:pt x="13133" y="48869"/>
                </a:moveTo>
                <a:lnTo>
                  <a:pt x="12541" y="39968"/>
                </a:lnTo>
                <a:lnTo>
                  <a:pt x="8857" y="29665"/>
                </a:lnTo>
                <a:lnTo>
                  <a:pt x="4027" y="20564"/>
                </a:lnTo>
                <a:lnTo>
                  <a:pt x="0" y="15272"/>
                </a:lnTo>
                <a:lnTo>
                  <a:pt x="6566" y="14217"/>
                </a:lnTo>
                <a:lnTo>
                  <a:pt x="16340" y="10957"/>
                </a:lnTo>
                <a:lnTo>
                  <a:pt x="26114" y="6037"/>
                </a:lnTo>
                <a:lnTo>
                  <a:pt x="32680" y="0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6" name="object 26"/>
          <p:cNvSpPr/>
          <p:nvPr/>
        </p:nvSpPr>
        <p:spPr>
          <a:xfrm>
            <a:off x="7080446" y="2364227"/>
            <a:ext cx="677744" cy="452165"/>
          </a:xfrm>
          <a:custGeom>
            <a:avLst/>
            <a:gdLst/>
            <a:ahLst/>
            <a:cxnLst/>
            <a:rect l="l" t="t" r="r" b="b"/>
            <a:pathLst>
              <a:path w="427354" h="285115">
                <a:moveTo>
                  <a:pt x="427219" y="284812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7" name="object 27"/>
          <p:cNvSpPr/>
          <p:nvPr/>
        </p:nvSpPr>
        <p:spPr>
          <a:xfrm>
            <a:off x="7073915" y="2346810"/>
            <a:ext cx="56395" cy="70493"/>
          </a:xfrm>
          <a:custGeom>
            <a:avLst/>
            <a:gdLst/>
            <a:ahLst/>
            <a:cxnLst/>
            <a:rect l="l" t="t" r="r" b="b"/>
            <a:pathLst>
              <a:path w="35560" h="44450">
                <a:moveTo>
                  <a:pt x="5948" y="43928"/>
                </a:moveTo>
                <a:lnTo>
                  <a:pt x="7207" y="35070"/>
                </a:lnTo>
                <a:lnTo>
                  <a:pt x="5719" y="24195"/>
                </a:lnTo>
                <a:lnTo>
                  <a:pt x="2859" y="14264"/>
                </a:lnTo>
                <a:lnTo>
                  <a:pt x="0" y="8236"/>
                </a:lnTo>
                <a:lnTo>
                  <a:pt x="6663" y="8558"/>
                </a:lnTo>
                <a:lnTo>
                  <a:pt x="16930" y="7378"/>
                </a:lnTo>
                <a:lnTo>
                  <a:pt x="27540" y="4568"/>
                </a:lnTo>
                <a:lnTo>
                  <a:pt x="35234" y="0"/>
                </a:lnTo>
              </a:path>
            </a:pathLst>
          </a:custGeom>
          <a:ln w="8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8" name="object 28"/>
          <p:cNvSpPr/>
          <p:nvPr/>
        </p:nvSpPr>
        <p:spPr>
          <a:xfrm>
            <a:off x="7538599" y="2423249"/>
            <a:ext cx="438748" cy="400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9" name="object 29"/>
          <p:cNvSpPr/>
          <p:nvPr/>
        </p:nvSpPr>
        <p:spPr>
          <a:xfrm>
            <a:off x="7757974" y="2324825"/>
            <a:ext cx="1228599" cy="491440"/>
          </a:xfrm>
          <a:custGeom>
            <a:avLst/>
            <a:gdLst/>
            <a:ahLst/>
            <a:cxnLst/>
            <a:rect l="l" t="t" r="r" b="b"/>
            <a:pathLst>
              <a:path w="774700" h="309880">
                <a:moveTo>
                  <a:pt x="0" y="309657"/>
                </a:moveTo>
                <a:lnTo>
                  <a:pt x="774137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0" name="object 30"/>
          <p:cNvSpPr/>
          <p:nvPr/>
        </p:nvSpPr>
        <p:spPr>
          <a:xfrm>
            <a:off x="8941118" y="2297700"/>
            <a:ext cx="52367" cy="77543"/>
          </a:xfrm>
          <a:custGeom>
            <a:avLst/>
            <a:gdLst/>
            <a:ahLst/>
            <a:cxnLst/>
            <a:rect l="l" t="t" r="r" b="b"/>
            <a:pathLst>
              <a:path w="33020" h="48895">
                <a:moveTo>
                  <a:pt x="0" y="0"/>
                </a:moveTo>
                <a:lnTo>
                  <a:pt x="6566" y="6037"/>
                </a:lnTo>
                <a:lnTo>
                  <a:pt x="16340" y="10957"/>
                </a:lnTo>
                <a:lnTo>
                  <a:pt x="26114" y="14217"/>
                </a:lnTo>
                <a:lnTo>
                  <a:pt x="32680" y="15272"/>
                </a:lnTo>
                <a:lnTo>
                  <a:pt x="28653" y="20564"/>
                </a:lnTo>
                <a:lnTo>
                  <a:pt x="23823" y="29665"/>
                </a:lnTo>
                <a:lnTo>
                  <a:pt x="20139" y="39968"/>
                </a:lnTo>
                <a:lnTo>
                  <a:pt x="19547" y="48869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1" name="object 31"/>
          <p:cNvSpPr/>
          <p:nvPr/>
        </p:nvSpPr>
        <p:spPr>
          <a:xfrm>
            <a:off x="7757973" y="3401092"/>
            <a:ext cx="0" cy="271903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018"/>
                </a:moveTo>
                <a:lnTo>
                  <a:pt x="0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2" name="object 32"/>
          <p:cNvSpPr/>
          <p:nvPr/>
        </p:nvSpPr>
        <p:spPr>
          <a:xfrm>
            <a:off x="7716240" y="3393266"/>
            <a:ext cx="83585" cy="39275"/>
          </a:xfrm>
          <a:custGeom>
            <a:avLst/>
            <a:gdLst/>
            <a:ahLst/>
            <a:cxnLst/>
            <a:rect l="l" t="t" r="r" b="b"/>
            <a:pathLst>
              <a:path w="52704" h="24765">
                <a:moveTo>
                  <a:pt x="0" y="24671"/>
                </a:moveTo>
                <a:lnTo>
                  <a:pt x="8044" y="20816"/>
                </a:lnTo>
                <a:lnTo>
                  <a:pt x="16242" y="13569"/>
                </a:lnTo>
                <a:lnTo>
                  <a:pt x="22898" y="5705"/>
                </a:lnTo>
                <a:lnTo>
                  <a:pt x="26316" y="0"/>
                </a:lnTo>
                <a:lnTo>
                  <a:pt x="29734" y="5705"/>
                </a:lnTo>
                <a:lnTo>
                  <a:pt x="36391" y="13569"/>
                </a:lnTo>
                <a:lnTo>
                  <a:pt x="44589" y="20816"/>
                </a:lnTo>
                <a:lnTo>
                  <a:pt x="52633" y="24671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3" name="object 33"/>
          <p:cNvSpPr/>
          <p:nvPr/>
        </p:nvSpPr>
        <p:spPr>
          <a:xfrm>
            <a:off x="8222744" y="3957776"/>
            <a:ext cx="783484" cy="0"/>
          </a:xfrm>
          <a:custGeom>
            <a:avLst/>
            <a:gdLst/>
            <a:ahLst/>
            <a:cxnLst/>
            <a:rect l="l" t="t" r="r" b="b"/>
            <a:pathLst>
              <a:path w="494029">
                <a:moveTo>
                  <a:pt x="0" y="0"/>
                </a:moveTo>
                <a:lnTo>
                  <a:pt x="493884" y="0"/>
                </a:lnTo>
              </a:path>
            </a:pathLst>
          </a:custGeom>
          <a:ln w="25305">
            <a:solidFill>
              <a:srgbClr val="FFCCCC"/>
            </a:solidFill>
            <a:prstDash val="dash"/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4" name="object 34"/>
          <p:cNvSpPr/>
          <p:nvPr/>
        </p:nvSpPr>
        <p:spPr>
          <a:xfrm>
            <a:off x="7651813" y="3101377"/>
            <a:ext cx="783484" cy="0"/>
          </a:xfrm>
          <a:custGeom>
            <a:avLst/>
            <a:gdLst/>
            <a:ahLst/>
            <a:cxnLst/>
            <a:rect l="l" t="t" r="r" b="b"/>
            <a:pathLst>
              <a:path w="494029">
                <a:moveTo>
                  <a:pt x="0" y="0"/>
                </a:moveTo>
                <a:lnTo>
                  <a:pt x="493884" y="0"/>
                </a:lnTo>
              </a:path>
            </a:pathLst>
          </a:custGeom>
          <a:ln w="25305">
            <a:solidFill>
              <a:srgbClr val="CCCCFF"/>
            </a:solidFill>
            <a:prstDash val="dash"/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5" name="object 35"/>
          <p:cNvSpPr txBox="1"/>
          <p:nvPr/>
        </p:nvSpPr>
        <p:spPr>
          <a:xfrm>
            <a:off x="6723974" y="4343810"/>
            <a:ext cx="2068478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60423">
              <a:spcBef>
                <a:spcPts val="143"/>
              </a:spcBef>
            </a:pPr>
            <a:r>
              <a:rPr sz="1744" i="1" spc="-103" dirty="0">
                <a:latin typeface="Meiryo"/>
                <a:cs typeface="Meiryo"/>
              </a:rPr>
              <a:t>|</a:t>
            </a:r>
            <a:r>
              <a:rPr sz="1744" b="1" spc="-103" dirty="0">
                <a:latin typeface="Georgia"/>
                <a:cs typeface="Georgia"/>
              </a:rPr>
              <a:t>x</a:t>
            </a:r>
            <a:r>
              <a:rPr sz="1903" i="1" spc="-154" baseline="-10416" dirty="0">
                <a:latin typeface="Georgia"/>
                <a:cs typeface="Georgia"/>
              </a:rPr>
              <a:t>i</a:t>
            </a:r>
            <a:r>
              <a:rPr sz="1744" i="1" spc="-103" dirty="0">
                <a:latin typeface="Meiryo"/>
                <a:cs typeface="Meiryo"/>
              </a:rPr>
              <a:t>| </a:t>
            </a:r>
            <a:r>
              <a:rPr sz="1744" spc="222" dirty="0">
                <a:latin typeface="Georgia"/>
                <a:cs typeface="Georgia"/>
              </a:rPr>
              <a:t>= </a:t>
            </a:r>
            <a:r>
              <a:rPr sz="1744" spc="-103" dirty="0">
                <a:latin typeface="Georgia"/>
                <a:cs typeface="Georgia"/>
              </a:rPr>
              <a:t>784 </a:t>
            </a:r>
            <a:r>
              <a:rPr sz="1744" spc="222" dirty="0">
                <a:latin typeface="Georgia"/>
                <a:cs typeface="Georgia"/>
              </a:rPr>
              <a:t>= </a:t>
            </a:r>
            <a:r>
              <a:rPr sz="1744" spc="-143" dirty="0">
                <a:latin typeface="Georgia"/>
                <a:cs typeface="Georgia"/>
              </a:rPr>
              <a:t>28 </a:t>
            </a:r>
            <a:r>
              <a:rPr sz="1744" i="1" spc="-63" dirty="0">
                <a:latin typeface="Meiryo"/>
                <a:cs typeface="Meiryo"/>
              </a:rPr>
              <a:t>×</a:t>
            </a:r>
            <a:r>
              <a:rPr sz="1744" i="1" spc="-403" dirty="0">
                <a:latin typeface="Meiryo"/>
                <a:cs typeface="Meiryo"/>
              </a:rPr>
              <a:t> </a:t>
            </a:r>
            <a:r>
              <a:rPr sz="1744" spc="-143" dirty="0">
                <a:latin typeface="Georgia"/>
                <a:cs typeface="Georgia"/>
              </a:rPr>
              <a:t>28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077549" y="2952873"/>
            <a:ext cx="776433" cy="286711"/>
          </a:xfrm>
          <a:prstGeom prst="rect">
            <a:avLst/>
          </a:prstGeom>
        </p:spPr>
        <p:txBody>
          <a:bodyPr vert="horz" wrap="square" lIns="0" tIns="18127" rIns="0" bIns="0" rtlCol="0">
            <a:spAutoFit/>
          </a:bodyPr>
          <a:lstStyle/>
          <a:p>
            <a:pPr marL="60423">
              <a:spcBef>
                <a:spcPts val="143"/>
              </a:spcBef>
            </a:pPr>
            <a:r>
              <a:rPr sz="1744" b="1" spc="-87" dirty="0">
                <a:latin typeface="Georgia"/>
                <a:cs typeface="Georgia"/>
              </a:rPr>
              <a:t>h </a:t>
            </a:r>
            <a:r>
              <a:rPr sz="1744" i="1" spc="-254" dirty="0">
                <a:latin typeface="Meiryo"/>
                <a:cs typeface="Meiryo"/>
              </a:rPr>
              <a:t>∈</a:t>
            </a:r>
            <a:r>
              <a:rPr sz="1744" i="1" spc="-95" dirty="0">
                <a:latin typeface="Meiryo"/>
                <a:cs typeface="Meiryo"/>
              </a:rPr>
              <a:t> </a:t>
            </a:r>
            <a:r>
              <a:rPr sz="1744" spc="-32" dirty="0">
                <a:latin typeface="Arial"/>
                <a:cs typeface="Arial"/>
              </a:rPr>
              <a:t>R</a:t>
            </a:r>
            <a:r>
              <a:rPr sz="1903" i="1" spc="-48" baseline="27777" dirty="0">
                <a:latin typeface="Georgia"/>
                <a:cs typeface="Georgia"/>
              </a:rPr>
              <a:t>d</a:t>
            </a:r>
            <a:endParaRPr sz="1903" baseline="27777">
              <a:latin typeface="Georgia"/>
              <a:cs typeface="Georgi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628504" y="4971010"/>
            <a:ext cx="243779" cy="2571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8" name="object 38"/>
          <p:cNvSpPr/>
          <p:nvPr/>
        </p:nvSpPr>
        <p:spPr>
          <a:xfrm>
            <a:off x="7472508" y="4814174"/>
            <a:ext cx="570996" cy="570996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360004"/>
                </a:moveTo>
                <a:lnTo>
                  <a:pt x="0" y="0"/>
                </a:lnTo>
                <a:lnTo>
                  <a:pt x="360004" y="0"/>
                </a:lnTo>
                <a:lnTo>
                  <a:pt x="360004" y="360004"/>
                </a:lnTo>
                <a:lnTo>
                  <a:pt x="0" y="360004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39" name="object 39"/>
          <p:cNvSpPr txBox="1"/>
          <p:nvPr/>
        </p:nvSpPr>
        <p:spPr>
          <a:xfrm>
            <a:off x="2634089" y="4992821"/>
            <a:ext cx="7454173" cy="1349942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sz="1586" spc="8" dirty="0">
                <a:latin typeface="Georgia"/>
                <a:cs typeface="Georgia"/>
              </a:rPr>
              <a:t>MNIST</a:t>
            </a:r>
            <a:r>
              <a:rPr sz="1586" spc="-56" dirty="0">
                <a:latin typeface="Georgia"/>
                <a:cs typeface="Georgia"/>
              </a:rPr>
              <a:t> </a:t>
            </a:r>
            <a:r>
              <a:rPr sz="1586" spc="16" dirty="0">
                <a:latin typeface="Georgia"/>
                <a:cs typeface="Georgia"/>
              </a:rPr>
              <a:t>Data</a:t>
            </a:r>
            <a:endParaRPr sz="1586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586">
              <a:latin typeface="Georgia"/>
              <a:cs typeface="Georgia"/>
            </a:endParaRPr>
          </a:p>
          <a:p>
            <a:pPr>
              <a:spcBef>
                <a:spcPts val="79"/>
              </a:spcBef>
            </a:pPr>
            <a:endParaRPr sz="2220">
              <a:latin typeface="Georgia"/>
              <a:cs typeface="Georgia"/>
            </a:endParaRPr>
          </a:p>
          <a:p>
            <a:pPr marL="2924461" marR="8056">
              <a:spcBef>
                <a:spcPts val="8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sz="1586" spc="79" dirty="0">
                <a:latin typeface="Georgia"/>
                <a:cs typeface="Georgia"/>
              </a:rPr>
              <a:t>AE </a:t>
            </a:r>
            <a:r>
              <a:rPr sz="1586" spc="-40" dirty="0">
                <a:latin typeface="Georgia"/>
                <a:cs typeface="Georgia"/>
              </a:rPr>
              <a:t>approach </a:t>
            </a:r>
            <a:r>
              <a:rPr sz="1586" spc="-24" dirty="0">
                <a:latin typeface="Georgia"/>
                <a:cs typeface="Georgia"/>
              </a:rPr>
              <a:t>(and </a:t>
            </a:r>
            <a:r>
              <a:rPr sz="1586" spc="-32" dirty="0">
                <a:latin typeface="Georgia"/>
                <a:cs typeface="Georgia"/>
              </a:rPr>
              <a:t>then </a:t>
            </a:r>
            <a:r>
              <a:rPr sz="1586" spc="-16" dirty="0">
                <a:latin typeface="Georgia"/>
                <a:cs typeface="Georgia"/>
              </a:rPr>
              <a:t>train a </a:t>
            </a:r>
            <a:r>
              <a:rPr sz="1586" spc="-40" dirty="0">
                <a:latin typeface="Georgia"/>
                <a:cs typeface="Georgia"/>
              </a:rPr>
              <a:t>classifier </a:t>
            </a:r>
            <a:r>
              <a:rPr sz="1586" spc="-63" dirty="0">
                <a:latin typeface="Georgia"/>
                <a:cs typeface="Georgia"/>
              </a:rPr>
              <a:t>on  </a:t>
            </a:r>
            <a:r>
              <a:rPr sz="1586" spc="-16" dirty="0">
                <a:latin typeface="Georgia"/>
                <a:cs typeface="Georgia"/>
              </a:rPr>
              <a:t>top </a:t>
            </a:r>
            <a:r>
              <a:rPr sz="1586" spc="-56" dirty="0">
                <a:latin typeface="Georgia"/>
                <a:cs typeface="Georgia"/>
              </a:rPr>
              <a:t>of </a:t>
            </a:r>
            <a:r>
              <a:rPr sz="1586" spc="-24" dirty="0">
                <a:latin typeface="Georgia"/>
                <a:cs typeface="Georgia"/>
              </a:rPr>
              <a:t>this </a:t>
            </a:r>
            <a:r>
              <a:rPr sz="1586" spc="-48" dirty="0">
                <a:latin typeface="Georgia"/>
                <a:cs typeface="Georgia"/>
              </a:rPr>
              <a:t>hidden</a:t>
            </a:r>
            <a:r>
              <a:rPr sz="1586" spc="-8" dirty="0">
                <a:latin typeface="Georgia"/>
                <a:cs typeface="Georgia"/>
              </a:rPr>
              <a:t> </a:t>
            </a:r>
            <a:r>
              <a:rPr sz="1586" spc="-32" dirty="0">
                <a:latin typeface="Georgia"/>
                <a:cs typeface="Georgia"/>
              </a:rPr>
              <a:t>representation)</a:t>
            </a:r>
            <a:endParaRPr sz="1586">
              <a:latin typeface="Georgia"/>
              <a:cs typeface="Georgia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7054514" y="3668451"/>
            <a:ext cx="2832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ADADE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lang="en-US" spc="65"/>
              <a:pPr marL="84455">
                <a:lnSpc>
                  <a:spcPts val="670"/>
                </a:lnSpc>
              </a:pPr>
              <a:t>44</a:t>
            </a:fld>
            <a:r>
              <a:rPr lang="en-US" spc="105"/>
              <a:t>/55</a:t>
            </a:r>
            <a:endParaRPr spc="167" dirty="0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3608751" y="3794435"/>
            <a:ext cx="776605" cy="264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41">
              <a:lnSpc>
                <a:spcPts val="1063"/>
              </a:lnSpc>
            </a:pPr>
            <a:r>
              <a:rPr lang="en-US" spc="80"/>
              <a:t>Presented By Dr. Muhammad Nouman Noor</a:t>
            </a:r>
            <a:endParaRPr spc="159" dirty="0"/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32860518-B842-4882-9E7C-65CC280418C4}"/>
              </a:ext>
            </a:extLst>
          </p:cNvPr>
          <p:cNvSpPr txBox="1"/>
          <p:nvPr/>
        </p:nvSpPr>
        <p:spPr>
          <a:xfrm>
            <a:off x="3276600" y="817646"/>
            <a:ext cx="5257800" cy="519898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3200" b="1" spc="-71" dirty="0">
                <a:solidFill>
                  <a:srgbClr val="0070C0"/>
                </a:solidFill>
                <a:latin typeface="Georgia"/>
                <a:cs typeface="Georgia"/>
              </a:rPr>
              <a:t>Denoising</a:t>
            </a:r>
            <a:r>
              <a:rPr sz="3200" b="1" spc="19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3200" b="1" spc="-48" dirty="0">
                <a:solidFill>
                  <a:srgbClr val="0070C0"/>
                </a:solidFill>
                <a:latin typeface="Georgia"/>
                <a:cs typeface="Georgia"/>
              </a:rPr>
              <a:t>Autoencoders</a:t>
            </a:r>
            <a:endParaRPr sz="3200" dirty="0">
              <a:solidFill>
                <a:srgbClr val="0070C0"/>
              </a:solidFill>
              <a:latin typeface="Georgia"/>
              <a:cs typeface="Georgi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14F3B-BCC5-4BC7-A073-7EA2DD5DB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A070-5F68-4A04-A795-CDC0AB0C9BA3}" type="datetime1">
              <a:rPr lang="en-US" smtClean="0"/>
              <a:t>10/8/2025</a:t>
            </a:fld>
            <a:endParaRPr lang="en-US"/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57401" y="1371600"/>
            <a:ext cx="1998165" cy="1712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37258" y="3252323"/>
            <a:ext cx="1695870" cy="507403"/>
          </a:xfrm>
          <a:prstGeom prst="rect">
            <a:avLst/>
          </a:prstGeom>
        </p:spPr>
        <p:txBody>
          <a:bodyPr vert="horz" wrap="square" lIns="0" tIns="19134" rIns="0" bIns="0" rtlCol="0" anchor="ctr">
            <a:spAutoFit/>
          </a:bodyPr>
          <a:lstStyle/>
          <a:p>
            <a:pPr marL="20141" marR="8056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</a:rPr>
              <a:t>Figure: </a:t>
            </a:r>
            <a:r>
              <a:rPr sz="1586" spc="-24" dirty="0"/>
              <a:t>Vanilla </a:t>
            </a:r>
            <a:r>
              <a:rPr sz="1586" spc="79" dirty="0"/>
              <a:t>AE  </a:t>
            </a:r>
            <a:r>
              <a:rPr sz="1586" spc="-32" dirty="0"/>
              <a:t>(No</a:t>
            </a:r>
            <a:r>
              <a:rPr sz="1586" spc="127" dirty="0"/>
              <a:t> </a:t>
            </a:r>
            <a:r>
              <a:rPr sz="1586" spc="-48" dirty="0"/>
              <a:t>noise)</a:t>
            </a:r>
            <a:endParaRPr sz="1586"/>
          </a:p>
        </p:txBody>
      </p:sp>
      <p:sp>
        <p:nvSpPr>
          <p:cNvPr id="5" name="object 5"/>
          <p:cNvSpPr/>
          <p:nvPr/>
        </p:nvSpPr>
        <p:spPr>
          <a:xfrm>
            <a:off x="5054760" y="1371517"/>
            <a:ext cx="1998033" cy="1712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6" name="object 6"/>
          <p:cNvSpPr txBox="1"/>
          <p:nvPr/>
        </p:nvSpPr>
        <p:spPr>
          <a:xfrm>
            <a:off x="5034618" y="3244735"/>
            <a:ext cx="2022153" cy="507403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 marR="8056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sz="1586" spc="-48" dirty="0">
                <a:latin typeface="Georgia"/>
                <a:cs typeface="Georgia"/>
              </a:rPr>
              <a:t>25% Denoising  </a:t>
            </a:r>
            <a:r>
              <a:rPr sz="1586" spc="79" dirty="0">
                <a:latin typeface="Georgia"/>
                <a:cs typeface="Georgia"/>
              </a:rPr>
              <a:t>AE</a:t>
            </a:r>
            <a:r>
              <a:rPr sz="1586" spc="127" dirty="0">
                <a:latin typeface="Georgia"/>
                <a:cs typeface="Georgia"/>
              </a:rPr>
              <a:t> </a:t>
            </a:r>
            <a:r>
              <a:rPr sz="1586" spc="-16" dirty="0">
                <a:latin typeface="Georgia"/>
                <a:cs typeface="Georgia"/>
              </a:rPr>
              <a:t>(q=0.25)</a:t>
            </a:r>
            <a:endParaRPr sz="1586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52117" y="1371603"/>
            <a:ext cx="1998186" cy="1712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8" name="object 8"/>
          <p:cNvSpPr txBox="1"/>
          <p:nvPr/>
        </p:nvSpPr>
        <p:spPr>
          <a:xfrm>
            <a:off x="8031977" y="3244695"/>
            <a:ext cx="2022153" cy="507403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 marR="8056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sz="1586" spc="-71" dirty="0">
                <a:latin typeface="Georgia"/>
                <a:cs typeface="Georgia"/>
              </a:rPr>
              <a:t>50% </a:t>
            </a:r>
            <a:r>
              <a:rPr sz="1586" spc="-48" dirty="0">
                <a:latin typeface="Georgia"/>
                <a:cs typeface="Georgia"/>
              </a:rPr>
              <a:t>Denoising  </a:t>
            </a:r>
            <a:r>
              <a:rPr sz="1586" spc="79" dirty="0">
                <a:latin typeface="Georgia"/>
                <a:cs typeface="Georgia"/>
              </a:rPr>
              <a:t>AE</a:t>
            </a:r>
            <a:r>
              <a:rPr sz="1586" spc="127" dirty="0">
                <a:latin typeface="Georgia"/>
                <a:cs typeface="Georgia"/>
              </a:rPr>
              <a:t> </a:t>
            </a:r>
            <a:r>
              <a:rPr sz="1586" spc="-8" dirty="0">
                <a:latin typeface="Georgia"/>
                <a:cs typeface="Georgia"/>
              </a:rPr>
              <a:t>(q=0.5)</a:t>
            </a:r>
            <a:endParaRPr sz="1586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6706" y="4275563"/>
            <a:ext cx="100281" cy="100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0" name="object 10"/>
          <p:cNvSpPr/>
          <p:nvPr/>
        </p:nvSpPr>
        <p:spPr>
          <a:xfrm>
            <a:off x="2286706" y="4592582"/>
            <a:ext cx="100281" cy="1002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1" name="object 11"/>
          <p:cNvSpPr/>
          <p:nvPr/>
        </p:nvSpPr>
        <p:spPr>
          <a:xfrm>
            <a:off x="2286706" y="5455381"/>
            <a:ext cx="100281" cy="100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2" name="object 12"/>
          <p:cNvSpPr txBox="1"/>
          <p:nvPr/>
        </p:nvSpPr>
        <p:spPr>
          <a:xfrm>
            <a:off x="2476716" y="4086636"/>
            <a:ext cx="7596167" cy="1782666"/>
          </a:xfrm>
          <a:prstGeom prst="rect">
            <a:avLst/>
          </a:prstGeom>
        </p:spPr>
        <p:txBody>
          <a:bodyPr vert="horz" wrap="square" lIns="0" tIns="71500" rIns="0" bIns="0" rtlCol="0">
            <a:spAutoFit/>
          </a:bodyPr>
          <a:lstStyle/>
          <a:p>
            <a:pPr marL="20141" algn="just">
              <a:spcBef>
                <a:spcPts val="563"/>
              </a:spcBef>
            </a:pPr>
            <a:r>
              <a:rPr sz="1744" spc="8" dirty="0">
                <a:latin typeface="Georgia"/>
                <a:cs typeface="Georgia"/>
              </a:rPr>
              <a:t>The </a:t>
            </a:r>
            <a:r>
              <a:rPr sz="1744" spc="-32" dirty="0">
                <a:latin typeface="Georgia"/>
                <a:cs typeface="Georgia"/>
              </a:rPr>
              <a:t>vanilla </a:t>
            </a:r>
            <a:r>
              <a:rPr sz="1744" spc="79" dirty="0">
                <a:latin typeface="Georgia"/>
                <a:cs typeface="Georgia"/>
              </a:rPr>
              <a:t>AE </a:t>
            </a:r>
            <a:r>
              <a:rPr sz="1744" spc="-56" dirty="0">
                <a:latin typeface="Georgia"/>
                <a:cs typeface="Georgia"/>
              </a:rPr>
              <a:t>does </a:t>
            </a:r>
            <a:r>
              <a:rPr sz="1744" spc="-32" dirty="0">
                <a:latin typeface="Georgia"/>
                <a:cs typeface="Georgia"/>
              </a:rPr>
              <a:t>not </a:t>
            </a:r>
            <a:r>
              <a:rPr sz="1744" spc="-48" dirty="0">
                <a:latin typeface="Georgia"/>
                <a:cs typeface="Georgia"/>
              </a:rPr>
              <a:t>learn many </a:t>
            </a:r>
            <a:r>
              <a:rPr sz="1744" spc="-56" dirty="0">
                <a:latin typeface="Georgia"/>
                <a:cs typeface="Georgia"/>
              </a:rPr>
              <a:t>meaningful</a:t>
            </a:r>
            <a:r>
              <a:rPr sz="1744" spc="214" dirty="0">
                <a:latin typeface="Georgia"/>
                <a:cs typeface="Georgia"/>
              </a:rPr>
              <a:t> </a:t>
            </a:r>
            <a:r>
              <a:rPr sz="1744" spc="-24" dirty="0">
                <a:latin typeface="Georgia"/>
                <a:cs typeface="Georgia"/>
              </a:rPr>
              <a:t>patterns</a:t>
            </a:r>
            <a:endParaRPr sz="1744">
              <a:latin typeface="Georgia"/>
              <a:cs typeface="Georgia"/>
            </a:endParaRPr>
          </a:p>
          <a:p>
            <a:pPr marL="20141" marR="8056" algn="just">
              <a:lnSpc>
                <a:spcPct val="102600"/>
              </a:lnSpc>
              <a:spcBef>
                <a:spcPts val="349"/>
              </a:spcBef>
            </a:pPr>
            <a:r>
              <a:rPr sz="1744" spc="8" dirty="0">
                <a:latin typeface="Georgia"/>
                <a:cs typeface="Georgia"/>
              </a:rPr>
              <a:t>The </a:t>
            </a:r>
            <a:r>
              <a:rPr sz="1744" spc="-56" dirty="0">
                <a:latin typeface="Georgia"/>
                <a:cs typeface="Georgia"/>
              </a:rPr>
              <a:t>hidden </a:t>
            </a:r>
            <a:r>
              <a:rPr sz="1744" spc="-71" dirty="0">
                <a:latin typeface="Georgia"/>
                <a:cs typeface="Georgia"/>
              </a:rPr>
              <a:t>neurons </a:t>
            </a:r>
            <a:r>
              <a:rPr sz="1744" spc="-63" dirty="0">
                <a:latin typeface="Georgia"/>
                <a:cs typeface="Georgia"/>
              </a:rPr>
              <a:t>of </a:t>
            </a:r>
            <a:r>
              <a:rPr sz="1744" spc="-24" dirty="0">
                <a:latin typeface="Georgia"/>
                <a:cs typeface="Georgia"/>
              </a:rPr>
              <a:t>the </a:t>
            </a:r>
            <a:r>
              <a:rPr sz="1744" spc="-56" dirty="0">
                <a:latin typeface="Georgia"/>
                <a:cs typeface="Georgia"/>
              </a:rPr>
              <a:t>denoising </a:t>
            </a:r>
            <a:r>
              <a:rPr sz="1744" spc="24" dirty="0">
                <a:latin typeface="Georgia"/>
                <a:cs typeface="Georgia"/>
              </a:rPr>
              <a:t>AEs </a:t>
            </a:r>
            <a:r>
              <a:rPr sz="1744" spc="-87" dirty="0">
                <a:latin typeface="Georgia"/>
                <a:cs typeface="Georgia"/>
              </a:rPr>
              <a:t>seem </a:t>
            </a:r>
            <a:r>
              <a:rPr sz="1744" spc="-8" dirty="0">
                <a:latin typeface="Georgia"/>
                <a:cs typeface="Georgia"/>
              </a:rPr>
              <a:t>to </a:t>
            </a:r>
            <a:r>
              <a:rPr sz="1744" spc="8" dirty="0">
                <a:latin typeface="Georgia"/>
                <a:cs typeface="Georgia"/>
              </a:rPr>
              <a:t>act </a:t>
            </a:r>
            <a:r>
              <a:rPr sz="1744" spc="-56" dirty="0">
                <a:latin typeface="Georgia"/>
                <a:cs typeface="Georgia"/>
              </a:rPr>
              <a:t>like pen-stroke </a:t>
            </a:r>
            <a:r>
              <a:rPr sz="1744" spc="-32" dirty="0">
                <a:latin typeface="Georgia"/>
                <a:cs typeface="Georgia"/>
              </a:rPr>
              <a:t>detectors  </a:t>
            </a:r>
            <a:r>
              <a:rPr sz="1744" spc="-40" dirty="0">
                <a:latin typeface="Georgia"/>
                <a:cs typeface="Georgia"/>
              </a:rPr>
              <a:t>(for example, </a:t>
            </a:r>
            <a:r>
              <a:rPr sz="1744" spc="-56" dirty="0">
                <a:latin typeface="Georgia"/>
                <a:cs typeface="Georgia"/>
              </a:rPr>
              <a:t>in </a:t>
            </a:r>
            <a:r>
              <a:rPr sz="1744" spc="-24" dirty="0">
                <a:latin typeface="Georgia"/>
                <a:cs typeface="Georgia"/>
              </a:rPr>
              <a:t>the </a:t>
            </a:r>
            <a:r>
              <a:rPr sz="1744" spc="-40" dirty="0">
                <a:latin typeface="Georgia"/>
                <a:cs typeface="Georgia"/>
              </a:rPr>
              <a:t>highlighted </a:t>
            </a:r>
            <a:r>
              <a:rPr sz="1744" spc="-63" dirty="0">
                <a:latin typeface="Georgia"/>
                <a:cs typeface="Georgia"/>
              </a:rPr>
              <a:t>neuron </a:t>
            </a:r>
            <a:r>
              <a:rPr sz="1744" spc="-24" dirty="0">
                <a:latin typeface="Georgia"/>
                <a:cs typeface="Georgia"/>
              </a:rPr>
              <a:t>the </a:t>
            </a:r>
            <a:r>
              <a:rPr sz="1744" spc="-32" dirty="0">
                <a:latin typeface="Georgia"/>
                <a:cs typeface="Georgia"/>
              </a:rPr>
              <a:t>black </a:t>
            </a:r>
            <a:r>
              <a:rPr sz="1744" spc="-56" dirty="0">
                <a:latin typeface="Georgia"/>
                <a:cs typeface="Georgia"/>
              </a:rPr>
              <a:t>region is </a:t>
            </a:r>
            <a:r>
              <a:rPr sz="1744" spc="-16" dirty="0">
                <a:latin typeface="Georgia"/>
                <a:cs typeface="Georgia"/>
              </a:rPr>
              <a:t>a </a:t>
            </a:r>
            <a:r>
              <a:rPr sz="1744" spc="-48" dirty="0">
                <a:latin typeface="Georgia"/>
                <a:cs typeface="Georgia"/>
              </a:rPr>
              <a:t>stroke </a:t>
            </a:r>
            <a:r>
              <a:rPr sz="1744" spc="16" dirty="0">
                <a:latin typeface="Georgia"/>
                <a:cs typeface="Georgia"/>
              </a:rPr>
              <a:t>that </a:t>
            </a:r>
            <a:r>
              <a:rPr sz="1744" spc="-40" dirty="0">
                <a:latin typeface="Georgia"/>
                <a:cs typeface="Georgia"/>
              </a:rPr>
              <a:t>you  </a:t>
            </a:r>
            <a:r>
              <a:rPr sz="1744" spc="-56" dirty="0">
                <a:latin typeface="Georgia"/>
                <a:cs typeface="Georgia"/>
              </a:rPr>
              <a:t>would </a:t>
            </a:r>
            <a:r>
              <a:rPr sz="1744" spc="-16" dirty="0">
                <a:latin typeface="Georgia"/>
                <a:cs typeface="Georgia"/>
              </a:rPr>
              <a:t>expect </a:t>
            </a:r>
            <a:r>
              <a:rPr sz="1744" spc="-56" dirty="0">
                <a:latin typeface="Georgia"/>
                <a:cs typeface="Georgia"/>
              </a:rPr>
              <a:t>in </a:t>
            </a:r>
            <a:r>
              <a:rPr sz="1744" spc="-16" dirty="0">
                <a:latin typeface="Georgia"/>
                <a:cs typeface="Georgia"/>
              </a:rPr>
              <a:t>a ’0’ </a:t>
            </a:r>
            <a:r>
              <a:rPr sz="1744" spc="-63" dirty="0">
                <a:latin typeface="Georgia"/>
                <a:cs typeface="Georgia"/>
              </a:rPr>
              <a:t>or </a:t>
            </a:r>
            <a:r>
              <a:rPr sz="1744" spc="-16" dirty="0">
                <a:latin typeface="Georgia"/>
                <a:cs typeface="Georgia"/>
              </a:rPr>
              <a:t>a </a:t>
            </a:r>
            <a:r>
              <a:rPr sz="1744" spc="16" dirty="0">
                <a:latin typeface="Georgia"/>
                <a:cs typeface="Georgia"/>
              </a:rPr>
              <a:t>’2’ </a:t>
            </a:r>
            <a:r>
              <a:rPr sz="1744" spc="-63" dirty="0">
                <a:latin typeface="Georgia"/>
                <a:cs typeface="Georgia"/>
              </a:rPr>
              <a:t>or </a:t>
            </a:r>
            <a:r>
              <a:rPr sz="1744" spc="-16" dirty="0">
                <a:latin typeface="Georgia"/>
                <a:cs typeface="Georgia"/>
              </a:rPr>
              <a:t>a </a:t>
            </a:r>
            <a:r>
              <a:rPr sz="1744" spc="16" dirty="0">
                <a:latin typeface="Georgia"/>
                <a:cs typeface="Georgia"/>
              </a:rPr>
              <a:t>’3’ </a:t>
            </a:r>
            <a:r>
              <a:rPr sz="1744" spc="-63" dirty="0">
                <a:latin typeface="Georgia"/>
                <a:cs typeface="Georgia"/>
              </a:rPr>
              <a:t>or </a:t>
            </a:r>
            <a:r>
              <a:rPr sz="1744" spc="-16" dirty="0">
                <a:latin typeface="Georgia"/>
                <a:cs typeface="Georgia"/>
              </a:rPr>
              <a:t>a </a:t>
            </a:r>
            <a:r>
              <a:rPr sz="1744" spc="-8" dirty="0">
                <a:latin typeface="Georgia"/>
                <a:cs typeface="Georgia"/>
              </a:rPr>
              <a:t>’8’ </a:t>
            </a:r>
            <a:r>
              <a:rPr sz="1744" spc="-63" dirty="0">
                <a:latin typeface="Georgia"/>
                <a:cs typeface="Georgia"/>
              </a:rPr>
              <a:t>or </a:t>
            </a:r>
            <a:r>
              <a:rPr sz="1744" spc="-16" dirty="0">
                <a:latin typeface="Georgia"/>
                <a:cs typeface="Georgia"/>
              </a:rPr>
              <a:t>a</a:t>
            </a:r>
            <a:r>
              <a:rPr sz="1744" spc="293" dirty="0">
                <a:latin typeface="Georgia"/>
                <a:cs typeface="Georgia"/>
              </a:rPr>
              <a:t> </a:t>
            </a:r>
            <a:r>
              <a:rPr sz="1744" spc="8" dirty="0">
                <a:latin typeface="Georgia"/>
                <a:cs typeface="Georgia"/>
              </a:rPr>
              <a:t>’9’)</a:t>
            </a:r>
            <a:endParaRPr sz="1744">
              <a:latin typeface="Georgia"/>
              <a:cs typeface="Georgia"/>
            </a:endParaRPr>
          </a:p>
          <a:p>
            <a:pPr marL="20141" marR="8056" algn="just">
              <a:lnSpc>
                <a:spcPct val="102600"/>
              </a:lnSpc>
              <a:spcBef>
                <a:spcPts val="349"/>
              </a:spcBef>
            </a:pPr>
            <a:r>
              <a:rPr sz="1744" spc="24" dirty="0">
                <a:latin typeface="Georgia"/>
                <a:cs typeface="Georgia"/>
              </a:rPr>
              <a:t>As </a:t>
            </a:r>
            <a:r>
              <a:rPr sz="1744" spc="-24" dirty="0">
                <a:latin typeface="Georgia"/>
                <a:cs typeface="Georgia"/>
              </a:rPr>
              <a:t>the </a:t>
            </a:r>
            <a:r>
              <a:rPr sz="1744" spc="-71" dirty="0">
                <a:latin typeface="Georgia"/>
                <a:cs typeface="Georgia"/>
              </a:rPr>
              <a:t>noise </a:t>
            </a:r>
            <a:r>
              <a:rPr sz="1744" spc="-56" dirty="0">
                <a:latin typeface="Georgia"/>
                <a:cs typeface="Georgia"/>
              </a:rPr>
              <a:t>increases </a:t>
            </a:r>
            <a:r>
              <a:rPr sz="1744" spc="-24" dirty="0">
                <a:latin typeface="Georgia"/>
                <a:cs typeface="Georgia"/>
              </a:rPr>
              <a:t>the </a:t>
            </a:r>
            <a:r>
              <a:rPr sz="1744" spc="-40" dirty="0">
                <a:latin typeface="Georgia"/>
                <a:cs typeface="Georgia"/>
              </a:rPr>
              <a:t>filters </a:t>
            </a:r>
            <a:r>
              <a:rPr sz="1744" spc="-56" dirty="0">
                <a:latin typeface="Georgia"/>
                <a:cs typeface="Georgia"/>
              </a:rPr>
              <a:t>become </a:t>
            </a:r>
            <a:r>
              <a:rPr sz="1744" spc="-71" dirty="0">
                <a:latin typeface="Georgia"/>
                <a:cs typeface="Georgia"/>
              </a:rPr>
              <a:t>more </a:t>
            </a:r>
            <a:r>
              <a:rPr sz="1744" spc="-48" dirty="0">
                <a:latin typeface="Georgia"/>
                <a:cs typeface="Georgia"/>
              </a:rPr>
              <a:t>wide </a:t>
            </a:r>
            <a:r>
              <a:rPr sz="1744" spc="-40" dirty="0">
                <a:latin typeface="Georgia"/>
                <a:cs typeface="Georgia"/>
              </a:rPr>
              <a:t>because </a:t>
            </a:r>
            <a:r>
              <a:rPr sz="1744" spc="-24" dirty="0">
                <a:latin typeface="Georgia"/>
                <a:cs typeface="Georgia"/>
              </a:rPr>
              <a:t>the </a:t>
            </a:r>
            <a:r>
              <a:rPr sz="1744" spc="-63" dirty="0">
                <a:latin typeface="Georgia"/>
                <a:cs typeface="Georgia"/>
              </a:rPr>
              <a:t>neuron </a:t>
            </a:r>
            <a:r>
              <a:rPr sz="1744" spc="-48" dirty="0">
                <a:latin typeface="Georgia"/>
                <a:cs typeface="Georgia"/>
              </a:rPr>
              <a:t>has </a:t>
            </a:r>
            <a:r>
              <a:rPr sz="1744" spc="-8" dirty="0">
                <a:latin typeface="Georgia"/>
                <a:cs typeface="Georgia"/>
              </a:rPr>
              <a:t>to  </a:t>
            </a:r>
            <a:r>
              <a:rPr sz="1744" spc="-24" dirty="0">
                <a:latin typeface="Georgia"/>
                <a:cs typeface="Georgia"/>
              </a:rPr>
              <a:t>rely </a:t>
            </a:r>
            <a:r>
              <a:rPr sz="1744" spc="-79" dirty="0">
                <a:latin typeface="Georgia"/>
                <a:cs typeface="Georgia"/>
              </a:rPr>
              <a:t>on </a:t>
            </a:r>
            <a:r>
              <a:rPr sz="1744" spc="-71" dirty="0">
                <a:latin typeface="Georgia"/>
                <a:cs typeface="Georgia"/>
              </a:rPr>
              <a:t>more </a:t>
            </a:r>
            <a:r>
              <a:rPr sz="1744" spc="-32" dirty="0">
                <a:latin typeface="Georgia"/>
                <a:cs typeface="Georgia"/>
              </a:rPr>
              <a:t>adjacent </a:t>
            </a:r>
            <a:r>
              <a:rPr sz="1744" spc="-40" dirty="0">
                <a:latin typeface="Georgia"/>
                <a:cs typeface="Georgia"/>
              </a:rPr>
              <a:t>pixels </a:t>
            </a:r>
            <a:r>
              <a:rPr sz="1744" spc="-8" dirty="0">
                <a:latin typeface="Georgia"/>
                <a:cs typeface="Georgia"/>
              </a:rPr>
              <a:t>to </a:t>
            </a:r>
            <a:r>
              <a:rPr sz="1744" spc="-56" dirty="0">
                <a:latin typeface="Georgia"/>
                <a:cs typeface="Georgia"/>
              </a:rPr>
              <a:t>feel confident </a:t>
            </a:r>
            <a:r>
              <a:rPr sz="1744" spc="-8" dirty="0">
                <a:latin typeface="Georgia"/>
                <a:cs typeface="Georgia"/>
              </a:rPr>
              <a:t>about </a:t>
            </a:r>
            <a:r>
              <a:rPr sz="1744" spc="-16" dirty="0">
                <a:latin typeface="Georgia"/>
                <a:cs typeface="Georgia"/>
              </a:rPr>
              <a:t>a</a:t>
            </a:r>
            <a:r>
              <a:rPr sz="1744" spc="87" dirty="0">
                <a:latin typeface="Georgia"/>
                <a:cs typeface="Georgia"/>
              </a:rPr>
              <a:t> </a:t>
            </a:r>
            <a:r>
              <a:rPr sz="1744" spc="-48" dirty="0">
                <a:latin typeface="Georgia"/>
                <a:cs typeface="Georgia"/>
              </a:rPr>
              <a:t>stroke</a:t>
            </a:r>
            <a:endParaRPr sz="1744">
              <a:latin typeface="Georgia"/>
              <a:cs typeface="Georg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3494659" y="3384354"/>
            <a:ext cx="776605" cy="264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41">
              <a:lnSpc>
                <a:spcPts val="1063"/>
              </a:lnSpc>
            </a:pPr>
            <a:r>
              <a:rPr lang="en-US" spc="80"/>
              <a:t>Presented By Dr. Muhammad Nouman Noor</a:t>
            </a:r>
            <a:endParaRPr spc="159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0524B32A-8ADF-4E7C-AD13-9716DEC2D392}"/>
              </a:ext>
            </a:extLst>
          </p:cNvPr>
          <p:cNvSpPr txBox="1"/>
          <p:nvPr/>
        </p:nvSpPr>
        <p:spPr>
          <a:xfrm>
            <a:off x="3645898" y="595730"/>
            <a:ext cx="5257800" cy="519898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3200" b="1" spc="-71" dirty="0">
                <a:solidFill>
                  <a:srgbClr val="0070C0"/>
                </a:solidFill>
                <a:latin typeface="Georgia"/>
                <a:cs typeface="Georgia"/>
              </a:rPr>
              <a:t>Denoising</a:t>
            </a:r>
            <a:r>
              <a:rPr sz="3200" b="1" spc="19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3200" b="1" spc="-48" dirty="0">
                <a:solidFill>
                  <a:srgbClr val="0070C0"/>
                </a:solidFill>
                <a:latin typeface="Georgia"/>
                <a:cs typeface="Georgia"/>
              </a:rPr>
              <a:t>Autoencoders</a:t>
            </a:r>
            <a:endParaRPr sz="3200" dirty="0">
              <a:solidFill>
                <a:srgbClr val="0070C0"/>
              </a:solidFill>
              <a:latin typeface="Georgia"/>
              <a:cs typeface="Georgi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E57E9-1D0C-448F-AC49-E8C150AF0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5779-F806-4699-B098-98038FB90704}" type="datetime1">
              <a:rPr lang="en-US" smtClean="0"/>
              <a:t>10/8/2025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084D78-BCCD-4E68-B599-7E906007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57400" y="1905000"/>
            <a:ext cx="1969538" cy="1797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4" name="object 4"/>
          <p:cNvSpPr txBox="1"/>
          <p:nvPr/>
        </p:nvSpPr>
        <p:spPr>
          <a:xfrm>
            <a:off x="2447246" y="3894999"/>
            <a:ext cx="1162134" cy="263362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</a:t>
            </a:r>
            <a:r>
              <a:rPr sz="1586" spc="32" dirty="0">
                <a:solidFill>
                  <a:srgbClr val="3333B2"/>
                </a:solidFill>
                <a:latin typeface="Georgia"/>
                <a:cs typeface="Georgia"/>
              </a:rPr>
              <a:t> </a:t>
            </a:r>
            <a:r>
              <a:rPr sz="1586" spc="16" dirty="0">
                <a:latin typeface="Georgia"/>
                <a:cs typeface="Georgia"/>
              </a:rPr>
              <a:t>Data</a:t>
            </a:r>
            <a:endParaRPr sz="1586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6076" y="1997093"/>
            <a:ext cx="1998209" cy="1613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6" name="object 6"/>
          <p:cNvSpPr txBox="1"/>
          <p:nvPr/>
        </p:nvSpPr>
        <p:spPr>
          <a:xfrm>
            <a:off x="5237536" y="3802915"/>
            <a:ext cx="1576031" cy="263362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sz="1586" spc="79" dirty="0">
                <a:latin typeface="Georgia"/>
                <a:cs typeface="Georgia"/>
              </a:rPr>
              <a:t>AE</a:t>
            </a:r>
            <a:r>
              <a:rPr sz="1586" spc="190" dirty="0">
                <a:latin typeface="Georgia"/>
                <a:cs typeface="Georgia"/>
              </a:rPr>
              <a:t> </a:t>
            </a:r>
            <a:r>
              <a:rPr sz="1586" spc="-32" dirty="0">
                <a:latin typeface="Georgia"/>
                <a:cs typeface="Georgia"/>
              </a:rPr>
              <a:t>filters</a:t>
            </a:r>
            <a:endParaRPr sz="1586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23434" y="1906591"/>
            <a:ext cx="1998144" cy="1624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8" name="object 8"/>
          <p:cNvSpPr txBox="1"/>
          <p:nvPr/>
        </p:nvSpPr>
        <p:spPr>
          <a:xfrm>
            <a:off x="7630002" y="3691636"/>
            <a:ext cx="2279635" cy="507403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 marR="8056">
              <a:spcBef>
                <a:spcPts val="151"/>
              </a:spcBef>
            </a:pPr>
            <a:r>
              <a:rPr sz="1586" spc="-24" dirty="0">
                <a:solidFill>
                  <a:srgbClr val="3333B2"/>
                </a:solidFill>
                <a:latin typeface="Georgia"/>
                <a:cs typeface="Georgia"/>
              </a:rPr>
              <a:t>Figure: </a:t>
            </a:r>
            <a:r>
              <a:rPr lang="en-US" sz="1586" spc="-24" dirty="0">
                <a:solidFill>
                  <a:srgbClr val="3333B2"/>
                </a:solidFill>
                <a:latin typeface="Georgia"/>
                <a:cs typeface="Georgia"/>
              </a:rPr>
              <a:t> Regularized </a:t>
            </a:r>
            <a:r>
              <a:rPr lang="en-US" sz="1586" spc="-32" dirty="0">
                <a:latin typeface="Georgia"/>
                <a:cs typeface="Georgia"/>
              </a:rPr>
              <a:t>filters</a:t>
            </a:r>
            <a:r>
              <a:rPr lang="en-US" sz="1586" spc="-24" dirty="0">
                <a:solidFill>
                  <a:srgbClr val="3333B2"/>
                </a:solidFill>
                <a:latin typeface="Georgia"/>
                <a:cs typeface="Georgia"/>
              </a:rPr>
              <a:t> (</a:t>
            </a:r>
            <a:r>
              <a:rPr sz="1586" spc="-40" dirty="0">
                <a:latin typeface="Georgia"/>
                <a:cs typeface="Georgia"/>
              </a:rPr>
              <a:t>Weight </a:t>
            </a:r>
            <a:r>
              <a:rPr sz="1586" spc="-32" dirty="0">
                <a:latin typeface="Georgia"/>
                <a:cs typeface="Georgia"/>
              </a:rPr>
              <a:t>decay</a:t>
            </a:r>
            <a:r>
              <a:rPr lang="en-US" sz="1586" spc="-32" dirty="0">
                <a:latin typeface="Georgia"/>
                <a:cs typeface="Georgia"/>
              </a:rPr>
              <a:t>)</a:t>
            </a:r>
            <a:endParaRPr sz="1586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8023" y="4724821"/>
            <a:ext cx="100281" cy="100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0" name="object 10"/>
          <p:cNvSpPr/>
          <p:nvPr/>
        </p:nvSpPr>
        <p:spPr>
          <a:xfrm>
            <a:off x="2258023" y="5057913"/>
            <a:ext cx="100281" cy="1002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11" name="object 11"/>
          <p:cNvSpPr txBox="1"/>
          <p:nvPr/>
        </p:nvSpPr>
        <p:spPr>
          <a:xfrm>
            <a:off x="2448032" y="4519821"/>
            <a:ext cx="5589119" cy="659359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 marR="8056">
              <a:lnSpc>
                <a:spcPct val="125299"/>
              </a:lnSpc>
              <a:spcBef>
                <a:spcPts val="159"/>
              </a:spcBef>
            </a:pPr>
            <a:r>
              <a:rPr sz="1744" spc="8" dirty="0">
                <a:latin typeface="Georgia"/>
                <a:cs typeface="Georgia"/>
              </a:rPr>
              <a:t>The </a:t>
            </a:r>
            <a:r>
              <a:rPr sz="1744" spc="-56" dirty="0">
                <a:latin typeface="Georgia"/>
                <a:cs typeface="Georgia"/>
              </a:rPr>
              <a:t>hidden </a:t>
            </a:r>
            <a:r>
              <a:rPr sz="1744" spc="-71" dirty="0">
                <a:latin typeface="Georgia"/>
                <a:cs typeface="Georgia"/>
              </a:rPr>
              <a:t>neurons </a:t>
            </a:r>
            <a:r>
              <a:rPr sz="1744" spc="-40" dirty="0">
                <a:latin typeface="Georgia"/>
                <a:cs typeface="Georgia"/>
              </a:rPr>
              <a:t>essentially </a:t>
            </a:r>
            <a:r>
              <a:rPr sz="1744" spc="-48" dirty="0">
                <a:latin typeface="Georgia"/>
                <a:cs typeface="Georgia"/>
              </a:rPr>
              <a:t>behave </a:t>
            </a:r>
            <a:r>
              <a:rPr sz="1744" spc="-56" dirty="0">
                <a:latin typeface="Georgia"/>
                <a:cs typeface="Georgia"/>
              </a:rPr>
              <a:t>like edge </a:t>
            </a:r>
            <a:r>
              <a:rPr sz="1744" spc="-32" dirty="0">
                <a:latin typeface="Georgia"/>
                <a:cs typeface="Georgia"/>
              </a:rPr>
              <a:t>detectors  </a:t>
            </a:r>
            <a:r>
              <a:rPr sz="1744" spc="119" dirty="0">
                <a:latin typeface="Georgia"/>
                <a:cs typeface="Georgia"/>
              </a:rPr>
              <a:t>PCA </a:t>
            </a:r>
            <a:r>
              <a:rPr sz="1744" spc="-56" dirty="0">
                <a:latin typeface="Georgia"/>
                <a:cs typeface="Georgia"/>
              </a:rPr>
              <a:t>does </a:t>
            </a:r>
            <a:r>
              <a:rPr sz="1744" spc="-32" dirty="0">
                <a:latin typeface="Georgia"/>
                <a:cs typeface="Georgia"/>
              </a:rPr>
              <a:t>not </a:t>
            </a:r>
            <a:r>
              <a:rPr sz="1744" spc="-40" dirty="0">
                <a:latin typeface="Georgia"/>
                <a:cs typeface="Georgia"/>
              </a:rPr>
              <a:t>give </a:t>
            </a:r>
            <a:r>
              <a:rPr sz="1744" spc="-63" dirty="0">
                <a:latin typeface="Georgia"/>
                <a:cs typeface="Georgia"/>
              </a:rPr>
              <a:t>such </a:t>
            </a:r>
            <a:r>
              <a:rPr sz="1744" spc="-56" dirty="0">
                <a:latin typeface="Georgia"/>
                <a:cs typeface="Georgia"/>
              </a:rPr>
              <a:t>edge</a:t>
            </a:r>
            <a:r>
              <a:rPr sz="1744" spc="-143" dirty="0">
                <a:latin typeface="Georgia"/>
                <a:cs typeface="Georgia"/>
              </a:rPr>
              <a:t> </a:t>
            </a:r>
            <a:r>
              <a:rPr sz="1744" spc="-32" dirty="0">
                <a:latin typeface="Georgia"/>
                <a:cs typeface="Georgia"/>
              </a:rPr>
              <a:t>detectors</a:t>
            </a:r>
            <a:endParaRPr sz="1744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465976" y="3424468"/>
            <a:ext cx="776605" cy="264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41">
              <a:lnSpc>
                <a:spcPts val="1063"/>
              </a:lnSpc>
            </a:pPr>
            <a:r>
              <a:rPr lang="en-US" spc="80"/>
              <a:t>Presented By Dr. Muhammad Nouman Noor</a:t>
            </a:r>
            <a:endParaRPr spc="159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3952FA6-DBCA-49AE-BD84-92BCDAB10163}"/>
              </a:ext>
            </a:extLst>
          </p:cNvPr>
          <p:cNvSpPr txBox="1"/>
          <p:nvPr/>
        </p:nvSpPr>
        <p:spPr>
          <a:xfrm>
            <a:off x="3512018" y="882622"/>
            <a:ext cx="5257800" cy="519898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3200" b="1" spc="-71" dirty="0">
                <a:solidFill>
                  <a:srgbClr val="0070C0"/>
                </a:solidFill>
                <a:latin typeface="Georgia"/>
                <a:cs typeface="Georgia"/>
              </a:rPr>
              <a:t>Denoising</a:t>
            </a:r>
            <a:r>
              <a:rPr sz="3200" b="1" spc="198" dirty="0">
                <a:solidFill>
                  <a:srgbClr val="0070C0"/>
                </a:solidFill>
                <a:latin typeface="Georgia"/>
                <a:cs typeface="Georgia"/>
              </a:rPr>
              <a:t> </a:t>
            </a:r>
            <a:r>
              <a:rPr sz="3200" b="1" spc="-48" dirty="0">
                <a:solidFill>
                  <a:srgbClr val="0070C0"/>
                </a:solidFill>
                <a:latin typeface="Georgia"/>
                <a:cs typeface="Georgia"/>
              </a:rPr>
              <a:t>Autoencoders</a:t>
            </a:r>
            <a:endParaRPr sz="3200" dirty="0">
              <a:solidFill>
                <a:srgbClr val="0070C0"/>
              </a:solidFill>
              <a:latin typeface="Georgia"/>
              <a:cs typeface="Georgi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43AAC-61FA-444A-B19D-BDD34E4E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05B6-8980-41C4-AC2A-8DC78072D2D6}" type="datetime1">
              <a:rPr lang="en-US" smtClean="0"/>
              <a:t>10/8/2025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32FEC2-9029-4C64-B520-635276BE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196697-521E-EFC6-753D-525158D7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notes from Fei-Fei, Stanford University, Dr. Sergey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49052-177F-CCEA-FD58-D14F81BF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4872A-426B-7158-1A0F-BDE6AB05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D88D-8E5E-4B51-B635-80D15554D92D}" type="datetime1">
              <a:rPr lang="en-US" smtClean="0"/>
              <a:t>10/8/2025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58D4-4427-7DBF-56D3-2961063A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01C38-0CBA-43C4-9A83-4A05FD8F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97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FB5527-0680-A2A1-F1FE-AB0583F2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74FFB4AA-AF31-4E38-AC89-91A91C2DE5B8}" type="datetime1">
              <a:rPr lang="en-US" smtClean="0"/>
              <a:t>10/8/2025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EF368-6C71-FCFF-00F2-7F6623BA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77000"/>
            <a:ext cx="28448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42448-BE12-AB45-BD0D-80F2F51B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8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C20EAE-EE34-43BC-A9AB-1AD02244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variational autoencoder: </a:t>
            </a:r>
            <a:r>
              <a:rPr lang="en-US" dirty="0">
                <a:solidFill>
                  <a:srgbClr val="FFC000"/>
                </a:solidFill>
              </a:rPr>
              <a:t>:Latent space </a:t>
            </a:r>
            <a:r>
              <a:rPr lang="en-US" dirty="0">
                <a:solidFill>
                  <a:srgbClr val="FF0000"/>
                </a:solidFill>
              </a:rPr>
              <a:t>has good properties </a:t>
            </a:r>
            <a:r>
              <a:rPr lang="en-US" dirty="0"/>
              <a:t>that enable the generative process.</a:t>
            </a:r>
          </a:p>
          <a:p>
            <a:r>
              <a:rPr lang="en-US" dirty="0"/>
              <a:t>It is designed to handle the issue of </a:t>
            </a:r>
            <a:r>
              <a:rPr lang="en-US" dirty="0">
                <a:solidFill>
                  <a:srgbClr val="FF0000"/>
                </a:solidFill>
              </a:rPr>
              <a:t>generating new instances </a:t>
            </a:r>
            <a:r>
              <a:rPr lang="en-US" dirty="0"/>
              <a:t>that are varied yet still </a:t>
            </a:r>
            <a:r>
              <a:rPr lang="en-US" dirty="0">
                <a:solidFill>
                  <a:srgbClr val="FF0000"/>
                </a:solidFill>
              </a:rPr>
              <a:t>resemble the input data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r>
              <a:rPr lang="en-US" dirty="0">
                <a:solidFill>
                  <a:srgbClr val="00B0F0"/>
                </a:solidFill>
              </a:rPr>
              <a:t>Instead of encoding an input as a single point, we encode it as a distribution over the latent space.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DBE19-280F-42FE-81B7-ED24072F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</p:spPr>
        <p:txBody>
          <a:bodyPr/>
          <a:lstStyle/>
          <a:p>
            <a:fld id="{546A5646-56E0-4011-84E4-FE72FAA4EEFC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C807E-3157-431D-B090-0497EA83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77000"/>
            <a:ext cx="28448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87101B-7AA8-4AC1-AEB7-1D82E545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/>
          <a:lstStyle/>
          <a:p>
            <a:r>
              <a:rPr lang="en-US" spc="-40" dirty="0">
                <a:solidFill>
                  <a:srgbClr val="00B0F0"/>
                </a:solidFill>
              </a:rPr>
              <a:t>Variational  </a:t>
            </a:r>
            <a:r>
              <a:rPr lang="en-US" spc="25" dirty="0">
                <a:solidFill>
                  <a:srgbClr val="00B0F0"/>
                </a:solidFill>
              </a:rPr>
              <a:t>Autoencoders</a:t>
            </a:r>
            <a:r>
              <a:rPr lang="en-US" spc="-90" dirty="0">
                <a:solidFill>
                  <a:srgbClr val="00B0F0"/>
                </a:solidFill>
              </a:rPr>
              <a:t> </a:t>
            </a:r>
            <a:r>
              <a:rPr lang="en-US" spc="-275" dirty="0">
                <a:solidFill>
                  <a:srgbClr val="00B0F0"/>
                </a:solidFill>
              </a:rPr>
              <a:t>(VAE)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540F9D-51E9-E87E-0178-6D7850D35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323" y="373846"/>
            <a:ext cx="10972800" cy="8382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Some </a:t>
            </a:r>
            <a:r>
              <a:rPr spc="-7" dirty="0"/>
              <a:t>background first: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10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fld id="{CD210DDE-B9D8-4730-97DA-CEB9CE00A778}" type="datetime1">
              <a:rPr lang="en-US" spc="-7" smtClean="0"/>
              <a:t>10/8/2025</a:t>
            </a:fld>
            <a:endParaRPr spc="-7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12"/>
          </p:nvPr>
        </p:nvSpPr>
        <p:spPr>
          <a:xfrm>
            <a:off x="11858625" y="4560888"/>
            <a:ext cx="333375" cy="61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6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41057" y="4679509"/>
            <a:ext cx="11675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3968" y="5271441"/>
            <a:ext cx="13868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6562" y="3985951"/>
            <a:ext cx="12352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43977" y="2927991"/>
            <a:ext cx="4322233" cy="2718647"/>
            <a:chOff x="2282982" y="2195993"/>
            <a:chExt cx="3241675" cy="2038985"/>
          </a:xfrm>
        </p:grpSpPr>
        <p:sp>
          <p:nvSpPr>
            <p:cNvPr id="14" name="object 14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6540" y="2758544"/>
              <a:ext cx="633095" cy="760095"/>
            </a:xfrm>
            <a:custGeom>
              <a:avLst/>
              <a:gdLst/>
              <a:ahLst/>
              <a:cxnLst/>
              <a:rect l="l" t="t" r="r" b="b"/>
              <a:pathLst>
                <a:path w="633095" h="760095">
                  <a:moveTo>
                    <a:pt x="0" y="759948"/>
                  </a:moveTo>
                  <a:lnTo>
                    <a:pt x="632773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25589" y="2682569"/>
              <a:ext cx="98549" cy="105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370855" y="2242062"/>
              <a:ext cx="1532890" cy="715010"/>
            </a:xfrm>
            <a:custGeom>
              <a:avLst/>
              <a:gdLst/>
              <a:ahLst/>
              <a:cxnLst/>
              <a:rect l="l" t="t" r="r" b="b"/>
              <a:pathLst>
                <a:path w="1532889" h="715010">
                  <a:moveTo>
                    <a:pt x="1532611" y="71488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282982" y="2195993"/>
              <a:ext cx="110699" cy="841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9199" y="1183061"/>
            <a:ext cx="952754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Unsupervised approach for learning </a:t>
            </a:r>
            <a:r>
              <a:rPr sz="2133" dirty="0">
                <a:latin typeface="Arial"/>
                <a:cs typeface="Arial"/>
              </a:rPr>
              <a:t>a </a:t>
            </a:r>
            <a:r>
              <a:rPr sz="2133" spc="-7" dirty="0">
                <a:latin typeface="Arial"/>
                <a:cs typeface="Arial"/>
              </a:rPr>
              <a:t>lower-dimensional feature </a:t>
            </a:r>
            <a:r>
              <a:rPr sz="2133" dirty="0">
                <a:latin typeface="Arial"/>
                <a:cs typeface="Arial"/>
              </a:rPr>
              <a:t>representation  </a:t>
            </a:r>
            <a:r>
              <a:rPr sz="2133" spc="-7" dirty="0">
                <a:latin typeface="Arial"/>
                <a:cs typeface="Arial"/>
              </a:rPr>
              <a:t>from unlabeled training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4791" y="2142528"/>
            <a:ext cx="3462867" cy="133797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861038">
              <a:lnSpc>
                <a:spcPct val="101600"/>
              </a:lnSpc>
              <a:spcBef>
                <a:spcPts val="93"/>
              </a:spcBef>
            </a:pPr>
            <a:r>
              <a:rPr sz="2133" b="1" spc="-7" dirty="0">
                <a:latin typeface="Arial"/>
                <a:cs typeface="Arial"/>
              </a:rPr>
              <a:t>Originally</a:t>
            </a:r>
            <a:r>
              <a:rPr sz="2133" spc="-7" dirty="0">
                <a:latin typeface="Arial"/>
                <a:cs typeface="Arial"/>
              </a:rPr>
              <a:t>: Linear </a:t>
            </a:r>
            <a:r>
              <a:rPr sz="2133" dirty="0">
                <a:latin typeface="Arial"/>
                <a:cs typeface="Arial"/>
              </a:rPr>
              <a:t>+  </a:t>
            </a:r>
            <a:r>
              <a:rPr sz="2133" spc="-7" dirty="0">
                <a:latin typeface="Arial"/>
                <a:cs typeface="Arial"/>
              </a:rPr>
              <a:t>nonlinearity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(sigmoid)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Deep,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fully-connected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ReLU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CNN</a:t>
            </a:r>
            <a:endParaRPr sz="213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632" y="2132444"/>
            <a:ext cx="312081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dirty="0">
                <a:latin typeface="Arial"/>
                <a:cs typeface="Arial"/>
              </a:rPr>
              <a:t>z </a:t>
            </a:r>
            <a:r>
              <a:rPr sz="2133" spc="-7" dirty="0">
                <a:latin typeface="Arial"/>
                <a:cs typeface="Arial"/>
              </a:rPr>
              <a:t>usually </a:t>
            </a:r>
            <a:r>
              <a:rPr sz="2133" dirty="0">
                <a:latin typeface="Arial"/>
                <a:cs typeface="Arial"/>
              </a:rPr>
              <a:t>smaller </a:t>
            </a:r>
            <a:r>
              <a:rPr sz="2133" spc="-7" dirty="0">
                <a:latin typeface="Arial"/>
                <a:cs typeface="Arial"/>
              </a:rPr>
              <a:t>than</a:t>
            </a:r>
            <a:r>
              <a:rPr sz="2133" spc="-67" dirty="0">
                <a:latin typeface="Arial"/>
                <a:cs typeface="Arial"/>
              </a:rPr>
              <a:t> </a:t>
            </a:r>
            <a:r>
              <a:rPr sz="2133" b="1" dirty="0">
                <a:latin typeface="Arial"/>
                <a:cs typeface="Arial"/>
              </a:rPr>
              <a:t>x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dirty="0">
                <a:latin typeface="Arial"/>
                <a:cs typeface="Arial"/>
              </a:rPr>
              <a:t>(dimensionality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reduction)</a:t>
            </a:r>
            <a:endParaRPr sz="2133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3632" y="3038609"/>
            <a:ext cx="23892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Q: Why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dimensionality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reduction?</a:t>
            </a:r>
            <a:endParaRPr sz="186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3632" y="3876806"/>
            <a:ext cx="2218267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A: Want features to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capture meaningful 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factors of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variation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  data</a:t>
            </a:r>
            <a:endParaRPr sz="186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131F1B03-D257-7F83-02A2-DCFCFCC6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Some </a:t>
            </a:r>
            <a:r>
              <a:rPr spc="-7" dirty="0"/>
              <a:t>background first: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10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fld id="{17B14285-44BD-4A63-9050-BCB787B2E4DB}" type="datetime1">
              <a:rPr lang="en-US" spc="-7" smtClean="0"/>
              <a:t>10/8/2025</a:t>
            </a:fld>
            <a:endParaRPr spc="-7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12"/>
          </p:nvPr>
        </p:nvSpPr>
        <p:spPr>
          <a:xfrm>
            <a:off x="11858625" y="4560888"/>
            <a:ext cx="333375" cy="61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7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83968" y="3393980"/>
            <a:ext cx="4643120" cy="22946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473786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Decoder</a:t>
            </a:r>
            <a:endParaRPr sz="2400">
              <a:latin typeface="Arial"/>
              <a:cs typeface="Arial"/>
            </a:endParaRPr>
          </a:p>
          <a:p>
            <a:pPr marL="778914">
              <a:spcBef>
                <a:spcPts val="1780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2200">
              <a:latin typeface="Arial"/>
              <a:cs typeface="Arial"/>
            </a:endParaRPr>
          </a:p>
          <a:p>
            <a:pPr marL="3473786">
              <a:spcBef>
                <a:spcPts val="7"/>
              </a:spcBef>
            </a:pPr>
            <a:r>
              <a:rPr sz="2400" spc="-7" dirty="0">
                <a:latin typeface="Arial"/>
                <a:cs typeface="Arial"/>
              </a:rPr>
              <a:t>Encoder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1780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199" y="1183061"/>
            <a:ext cx="9737512" cy="12841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How to learn this feature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representation?</a:t>
            </a:r>
            <a:endParaRPr sz="2133">
              <a:latin typeface="Arial"/>
              <a:cs typeface="Arial"/>
            </a:endParaRPr>
          </a:p>
          <a:p>
            <a:pPr marL="16933" marR="2055655">
              <a:lnSpc>
                <a:spcPct val="101600"/>
              </a:lnSpc>
            </a:pPr>
            <a:r>
              <a:rPr sz="2133" spc="-7" dirty="0">
                <a:latin typeface="Arial"/>
                <a:cs typeface="Arial"/>
              </a:rPr>
              <a:t>Train </a:t>
            </a:r>
            <a:r>
              <a:rPr sz="2133" dirty="0">
                <a:latin typeface="Arial"/>
                <a:cs typeface="Arial"/>
              </a:rPr>
              <a:t>such </a:t>
            </a:r>
            <a:r>
              <a:rPr sz="2133" spc="-7" dirty="0">
                <a:latin typeface="Arial"/>
                <a:cs typeface="Arial"/>
              </a:rPr>
              <a:t>that features </a:t>
            </a:r>
            <a:r>
              <a:rPr sz="2133" dirty="0">
                <a:latin typeface="Arial"/>
                <a:cs typeface="Arial"/>
              </a:rPr>
              <a:t>can </a:t>
            </a:r>
            <a:r>
              <a:rPr sz="2133" spc="-7" dirty="0">
                <a:latin typeface="Arial"/>
                <a:cs typeface="Arial"/>
              </a:rPr>
              <a:t>be used to </a:t>
            </a:r>
            <a:r>
              <a:rPr sz="2133" dirty="0">
                <a:latin typeface="Arial"/>
                <a:cs typeface="Arial"/>
              </a:rPr>
              <a:t>reconstruct </a:t>
            </a:r>
            <a:r>
              <a:rPr sz="2133" spc="-7" dirty="0">
                <a:latin typeface="Arial"/>
                <a:cs typeface="Arial"/>
              </a:rPr>
              <a:t>original data  </a:t>
            </a:r>
            <a:r>
              <a:rPr sz="2133" dirty="0">
                <a:latin typeface="Arial"/>
                <a:cs typeface="Arial"/>
              </a:rPr>
              <a:t>“Autoencoding” - </a:t>
            </a:r>
            <a:r>
              <a:rPr sz="2133" spc="-7" dirty="0">
                <a:latin typeface="Arial"/>
                <a:cs typeface="Arial"/>
              </a:rPr>
              <a:t>encoding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itself</a:t>
            </a:r>
            <a:endParaRPr sz="2133">
              <a:latin typeface="Arial"/>
              <a:cs typeface="Arial"/>
            </a:endParaRPr>
          </a:p>
          <a:p>
            <a:pPr marL="7334490">
              <a:lnSpc>
                <a:spcPts val="2100"/>
              </a:lnSpc>
            </a:pPr>
            <a:r>
              <a:rPr sz="2133" b="1" spc="-7" dirty="0">
                <a:latin typeface="Arial"/>
                <a:cs typeface="Arial"/>
              </a:rPr>
              <a:t>Originally</a:t>
            </a:r>
            <a:r>
              <a:rPr sz="2133" spc="-7" dirty="0">
                <a:latin typeface="Arial"/>
                <a:cs typeface="Arial"/>
              </a:rPr>
              <a:t>: Linear</a:t>
            </a:r>
            <a:r>
              <a:rPr sz="2133" spc="-9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+</a:t>
            </a:r>
            <a:endParaRPr sz="213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1998" y="2617906"/>
            <a:ext cx="19981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6773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6" name="object 16"/>
          <p:cNvGrpSpPr/>
          <p:nvPr/>
        </p:nvGrpSpPr>
        <p:grpSpPr>
          <a:xfrm>
            <a:off x="3878441" y="2746527"/>
            <a:ext cx="2717800" cy="1300480"/>
            <a:chOff x="2908831" y="2059895"/>
            <a:chExt cx="2038350" cy="975360"/>
          </a:xfrm>
        </p:grpSpPr>
        <p:sp>
          <p:nvSpPr>
            <p:cNvPr id="17" name="object 17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44842" y="2089495"/>
              <a:ext cx="165774" cy="2355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787112" y="2440394"/>
            <a:ext cx="3462867" cy="10017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nonlinearity</a:t>
            </a:r>
            <a:r>
              <a:rPr sz="2133" spc="-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(sigmoid)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Deep,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fully-connected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40"/>
              </a:spcBef>
            </a:pPr>
            <a:r>
              <a:rPr sz="2133" b="1" spc="-7" dirty="0">
                <a:latin typeface="Arial"/>
                <a:cs typeface="Arial"/>
              </a:rPr>
              <a:t>Later</a:t>
            </a:r>
            <a:r>
              <a:rPr sz="2133" spc="-7" dirty="0">
                <a:latin typeface="Arial"/>
                <a:cs typeface="Arial"/>
              </a:rPr>
              <a:t>: ReLU CNN</a:t>
            </a:r>
            <a:r>
              <a:rPr sz="2133" spc="-7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(upconv)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11853" y="2790574"/>
            <a:ext cx="734060" cy="659553"/>
            <a:chOff x="5183889" y="2092930"/>
            <a:chExt cx="550545" cy="494665"/>
          </a:xfrm>
        </p:grpSpPr>
        <p:sp>
          <p:nvSpPr>
            <p:cNvPr id="24" name="object 24"/>
            <p:cNvSpPr/>
            <p:nvPr/>
          </p:nvSpPr>
          <p:spPr>
            <a:xfrm>
              <a:off x="5193414" y="2160113"/>
              <a:ext cx="466725" cy="417830"/>
            </a:xfrm>
            <a:custGeom>
              <a:avLst/>
              <a:gdLst/>
              <a:ahLst/>
              <a:cxnLst/>
              <a:rect l="l" t="t" r="r" b="b"/>
              <a:pathLst>
                <a:path w="466725" h="417830">
                  <a:moveTo>
                    <a:pt x="0" y="417556"/>
                  </a:moveTo>
                  <a:lnTo>
                    <a:pt x="466524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629438" y="2092930"/>
              <a:ext cx="104449" cy="1001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319F01DA-81F0-FAB9-DBA9-B697E0EE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fld id="{1081E157-930C-4C6C-BD6D-30972B16D29C}" type="datetime1">
              <a:rPr lang="en-US" spc="-7" smtClean="0"/>
              <a:t>10/8/2025</a:t>
            </a:fld>
            <a:endParaRPr spc="-7" dirty="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Some </a:t>
            </a:r>
            <a:r>
              <a:rPr spc="-7" dirty="0"/>
              <a:t>background first: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8441" y="4040075"/>
            <a:ext cx="2717800" cy="1713653"/>
            <a:chOff x="2908831" y="3030056"/>
            <a:chExt cx="2038350" cy="1285240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27742" y="3460392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86742" y="3364393"/>
              <a:ext cx="81999" cy="10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83968" y="3985951"/>
            <a:ext cx="4624493" cy="16944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78914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Features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2200" dirty="0">
              <a:latin typeface="Arial"/>
              <a:cs typeface="Arial"/>
            </a:endParaRPr>
          </a:p>
          <a:p>
            <a:pPr marR="6773" algn="r"/>
            <a:r>
              <a:rPr sz="2400" spc="-7" dirty="0">
                <a:latin typeface="Arial"/>
                <a:cs typeface="Arial"/>
              </a:rPr>
              <a:t>Encoder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1787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78441" y="2746528"/>
            <a:ext cx="2717800" cy="2899833"/>
            <a:chOff x="2908831" y="2059895"/>
            <a:chExt cx="2038350" cy="2174875"/>
          </a:xfrm>
        </p:grpSpPr>
        <p:sp>
          <p:nvSpPr>
            <p:cNvPr id="12" name="object 12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4842" y="2089495"/>
              <a:ext cx="165774" cy="235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9199" y="1183060"/>
            <a:ext cx="7687733" cy="9934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How to learn this feature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representation?</a:t>
            </a:r>
            <a:endParaRPr sz="2133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latin typeface="Arial"/>
                <a:cs typeface="Arial"/>
              </a:rPr>
              <a:t>Train </a:t>
            </a:r>
            <a:r>
              <a:rPr sz="2133" dirty="0">
                <a:latin typeface="Arial"/>
                <a:cs typeface="Arial"/>
              </a:rPr>
              <a:t>such </a:t>
            </a:r>
            <a:r>
              <a:rPr sz="2133" spc="-7" dirty="0">
                <a:latin typeface="Arial"/>
                <a:cs typeface="Arial"/>
              </a:rPr>
              <a:t>that features </a:t>
            </a:r>
            <a:r>
              <a:rPr sz="2133" dirty="0">
                <a:latin typeface="Arial"/>
                <a:cs typeface="Arial"/>
              </a:rPr>
              <a:t>can </a:t>
            </a:r>
            <a:r>
              <a:rPr sz="2133" spc="-7" dirty="0">
                <a:latin typeface="Arial"/>
                <a:cs typeface="Arial"/>
              </a:rPr>
              <a:t>be used to </a:t>
            </a:r>
            <a:r>
              <a:rPr sz="2133" dirty="0">
                <a:latin typeface="Arial"/>
                <a:cs typeface="Arial"/>
              </a:rPr>
              <a:t>reconstruct </a:t>
            </a:r>
            <a:r>
              <a:rPr sz="2133" spc="-7" dirty="0">
                <a:latin typeface="Arial"/>
                <a:cs typeface="Arial"/>
              </a:rPr>
              <a:t>original data  </a:t>
            </a:r>
            <a:r>
              <a:rPr sz="2133" dirty="0">
                <a:latin typeface="Arial"/>
                <a:cs typeface="Arial"/>
              </a:rPr>
              <a:t>“Autoencoding” - </a:t>
            </a:r>
            <a:r>
              <a:rPr sz="2133" spc="-7" dirty="0">
                <a:latin typeface="Arial"/>
                <a:cs typeface="Arial"/>
              </a:rPr>
              <a:t>encoding</a:t>
            </a:r>
            <a:r>
              <a:rPr sz="2133" spc="-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itself</a:t>
            </a:r>
            <a:endParaRPr sz="21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41057" y="3393979"/>
            <a:ext cx="11861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Decoder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91998" y="2617906"/>
            <a:ext cx="19981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6773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9003482" y="651113"/>
            <a:ext cx="2855527" cy="18803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9244650" y="325995"/>
            <a:ext cx="23825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Reconstructed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69835" y="3692755"/>
            <a:ext cx="12369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Input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399413" y="3490459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9097405" y="2835341"/>
            <a:ext cx="2667847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816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latin typeface="Arial"/>
                <a:cs typeface="Arial"/>
              </a:rPr>
              <a:t>Encoder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b="1" spc="-7" dirty="0">
                <a:latin typeface="Arial"/>
                <a:cs typeface="Arial"/>
              </a:rPr>
              <a:t>Decoder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upconv</a:t>
            </a:r>
            <a:endParaRPr sz="1867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87979" y="2564628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39D8D721-3E0E-6728-4E9E-91582FA8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pc="-13" dirty="0"/>
              <a:t>Some </a:t>
            </a:r>
            <a:r>
              <a:rPr spc="-7" dirty="0"/>
              <a:t>background first:</a:t>
            </a:r>
            <a:r>
              <a:rPr spc="-113" dirty="0"/>
              <a:t> </a:t>
            </a:r>
            <a:r>
              <a:rPr spc="-7" dirty="0"/>
              <a:t>Autoencoders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10"/>
          </p:nvPr>
        </p:nvSpPr>
        <p:spPr>
          <a:xfrm>
            <a:off x="0" y="4710113"/>
            <a:ext cx="4514850" cy="280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fld id="{0D4A316B-F7DD-4BCB-8B92-1D2D1700931A}" type="datetime1">
              <a:rPr lang="en-US" spc="-7" smtClean="0"/>
              <a:t>10/8/2025</a:t>
            </a:fld>
            <a:endParaRPr spc="-7" dirty="0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12"/>
          </p:nvPr>
        </p:nvSpPr>
        <p:spPr>
          <a:xfrm>
            <a:off x="11858625" y="4560888"/>
            <a:ext cx="333375" cy="61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en-US" smtClean="0"/>
              <a:pPr marL="12700">
                <a:lnSpc>
                  <a:spcPts val="2310"/>
                </a:lnSpc>
              </a:pPr>
              <a:t>9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3884793" y="5331856"/>
            <a:ext cx="2705100" cy="415713"/>
            <a:chOff x="2913594" y="3998891"/>
            <a:chExt cx="2028825" cy="311785"/>
          </a:xfrm>
        </p:grpSpPr>
        <p:sp>
          <p:nvSpPr>
            <p:cNvPr id="4" name="object 4"/>
            <p:cNvSpPr/>
            <p:nvPr/>
          </p:nvSpPr>
          <p:spPr>
            <a:xfrm>
              <a:off x="2913594" y="3998891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838492" y="4074735"/>
              <a:ext cx="178499" cy="1597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22241" y="4040075"/>
            <a:ext cx="1629833" cy="428413"/>
            <a:chOff x="3316680" y="3030056"/>
            <a:chExt cx="1222375" cy="321310"/>
          </a:xfrm>
        </p:grpSpPr>
        <p:sp>
          <p:nvSpPr>
            <p:cNvPr id="7" name="object 7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1212597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1212597" y="0"/>
                  </a:lnTo>
                  <a:lnTo>
                    <a:pt x="1212597" y="3113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1443" y="3034818"/>
              <a:ext cx="1212850" cy="311785"/>
            </a:xfrm>
            <a:custGeom>
              <a:avLst/>
              <a:gdLst/>
              <a:ahLst/>
              <a:cxnLst/>
              <a:rect l="l" t="t" r="r" b="b"/>
              <a:pathLst>
                <a:path w="1212850" h="311785">
                  <a:moveTo>
                    <a:pt x="0" y="0"/>
                  </a:moveTo>
                  <a:lnTo>
                    <a:pt x="1212597" y="0"/>
                  </a:lnTo>
                  <a:lnTo>
                    <a:pt x="1212597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38492" y="3091768"/>
              <a:ext cx="178499" cy="178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/>
          <p:nvPr/>
        </p:nvSpPr>
        <p:spPr>
          <a:xfrm>
            <a:off x="5182323" y="4485857"/>
            <a:ext cx="109332" cy="140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283968" y="5271441"/>
            <a:ext cx="13868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6561" y="3985951"/>
            <a:ext cx="812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Featu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91998" y="2617906"/>
            <a:ext cx="19981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329345" marR="6773" indent="-313259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Reconstructed  input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986015" y="3936826"/>
            <a:ext cx="2913293" cy="1970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5" name="object 15"/>
          <p:cNvGrpSpPr/>
          <p:nvPr/>
        </p:nvGrpSpPr>
        <p:grpSpPr>
          <a:xfrm>
            <a:off x="3878441" y="2746527"/>
            <a:ext cx="2717800" cy="1300480"/>
            <a:chOff x="2908831" y="2059895"/>
            <a:chExt cx="2038350" cy="975360"/>
          </a:xfrm>
        </p:grpSpPr>
        <p:sp>
          <p:nvSpPr>
            <p:cNvPr id="16" name="object 16"/>
            <p:cNvSpPr/>
            <p:nvPr/>
          </p:nvSpPr>
          <p:spPr>
            <a:xfrm>
              <a:off x="3927742" y="2496319"/>
              <a:ext cx="0" cy="539115"/>
            </a:xfrm>
            <a:custGeom>
              <a:avLst/>
              <a:gdLst/>
              <a:ahLst/>
              <a:cxnLst/>
              <a:rect l="l" t="t" r="r" b="b"/>
              <a:pathLst>
                <a:path h="539114">
                  <a:moveTo>
                    <a:pt x="0" y="538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6742" y="2400345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2028295" y="311399"/>
                  </a:moveTo>
                  <a:lnTo>
                    <a:pt x="0" y="311399"/>
                  </a:lnTo>
                  <a:lnTo>
                    <a:pt x="0" y="0"/>
                  </a:lnTo>
                  <a:lnTo>
                    <a:pt x="2028295" y="0"/>
                  </a:lnTo>
                  <a:lnTo>
                    <a:pt x="2028295" y="3113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13594" y="2064658"/>
              <a:ext cx="2028825" cy="311785"/>
            </a:xfrm>
            <a:custGeom>
              <a:avLst/>
              <a:gdLst/>
              <a:ahLst/>
              <a:cxnLst/>
              <a:rect l="l" t="t" r="r" b="b"/>
              <a:pathLst>
                <a:path w="2028825" h="311785">
                  <a:moveTo>
                    <a:pt x="0" y="0"/>
                  </a:moveTo>
                  <a:lnTo>
                    <a:pt x="2028295" y="0"/>
                  </a:lnTo>
                  <a:lnTo>
                    <a:pt x="2028295" y="311399"/>
                  </a:lnTo>
                  <a:lnTo>
                    <a:pt x="0" y="311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/>
          <p:nvPr/>
        </p:nvSpPr>
        <p:spPr>
          <a:xfrm>
            <a:off x="5126456" y="2785993"/>
            <a:ext cx="221032" cy="314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003482" y="651113"/>
            <a:ext cx="2855527" cy="18803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9244650" y="325995"/>
            <a:ext cx="2382519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Reconstructed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69835" y="3692755"/>
            <a:ext cx="12369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Input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99413" y="3490459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097405" y="2835341"/>
            <a:ext cx="2667847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816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latin typeface="Arial"/>
                <a:cs typeface="Arial"/>
              </a:rPr>
              <a:t>Encoder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b="1" spc="-7" dirty="0">
                <a:latin typeface="Arial"/>
                <a:cs typeface="Arial"/>
              </a:rPr>
              <a:t>Decoder</a:t>
            </a:r>
            <a:r>
              <a:rPr sz="1867" spc="-7" dirty="0">
                <a:latin typeface="Arial"/>
                <a:cs typeface="Arial"/>
              </a:rPr>
              <a:t>: 4-layer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upconv</a:t>
            </a:r>
            <a:endParaRPr sz="186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387979" y="2564628"/>
            <a:ext cx="109332" cy="265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4018067" y="1352921"/>
            <a:ext cx="2333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L2 Loss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function: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69024" y="1860663"/>
            <a:ext cx="1129531" cy="358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5182356" y="2313862"/>
            <a:ext cx="109299" cy="448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3872093" y="2057400"/>
          <a:ext cx="3599175" cy="3676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3757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40462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Decoder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res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6666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Encoder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82125" marB="0">
                    <a:lnL w="19050">
                      <a:solidFill>
                        <a:srgbClr val="666666"/>
                      </a:solidFill>
                      <a:prstDash val="solid"/>
                    </a:lnL>
                    <a:lnR w="19050">
                      <a:solidFill>
                        <a:srgbClr val="666666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199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19050">
                      <a:solidFill>
                        <a:srgbClr val="666666"/>
                      </a:solidFill>
                      <a:prstDash val="solid"/>
                    </a:lnR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99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6060621" y="1960677"/>
            <a:ext cx="140665" cy="109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463932" y="1107760"/>
            <a:ext cx="287189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Train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such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endParaRPr sz="2133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5625" y="6273191"/>
            <a:ext cx="183980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667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3932" y="1437961"/>
            <a:ext cx="292438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be used to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reconstruct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original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38DB5179-CF5C-6F4B-CE38-79F2C805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28781</TotalTime>
  <Words>1838</Words>
  <Application>Microsoft Office PowerPoint</Application>
  <PresentationFormat>Widescreen</PresentationFormat>
  <Paragraphs>394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Meiryo</vt:lpstr>
      <vt:lpstr>PMingLiU</vt:lpstr>
      <vt:lpstr>SimSun</vt:lpstr>
      <vt:lpstr>Söhne</vt:lpstr>
      <vt:lpstr>Aptos</vt:lpstr>
      <vt:lpstr>Arial</vt:lpstr>
      <vt:lpstr>Arial</vt:lpstr>
      <vt:lpstr>Calibri</vt:lpstr>
      <vt:lpstr>Calibri Light</vt:lpstr>
      <vt:lpstr>Georgia</vt:lpstr>
      <vt:lpstr>Times New Roman</vt:lpstr>
      <vt:lpstr>Wingdings</vt:lpstr>
      <vt:lpstr>Office Theme</vt:lpstr>
      <vt:lpstr>PowerPoint Presentation</vt:lpstr>
      <vt:lpstr>Goals</vt:lpstr>
      <vt:lpstr>Autoencoders</vt:lpstr>
      <vt:lpstr>Variational  Autoencoders (VAE)</vt:lpstr>
      <vt:lpstr>Variational  Autoencoders (VAE)</vt:lpstr>
      <vt:lpstr>Some background first: Autoencoders</vt:lpstr>
      <vt:lpstr>Some background first: Autoencoders</vt:lpstr>
      <vt:lpstr>Some background first: Autoencoders</vt:lpstr>
      <vt:lpstr>Some background first: Autoencoders</vt:lpstr>
      <vt:lpstr>Some background first: Autoencoders</vt:lpstr>
      <vt:lpstr>Some background first: Autoencoders</vt:lpstr>
      <vt:lpstr>Variational Autoencoders</vt:lpstr>
      <vt:lpstr>Variational Autoencoders</vt:lpstr>
      <vt:lpstr>Variational Autoencoders</vt:lpstr>
      <vt:lpstr>Variational Autoencoders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Variational Autoencoders</vt:lpstr>
      <vt:lpstr>Variational Autoencoder Likelihood</vt:lpstr>
      <vt:lpstr>The variational autoencoder</vt:lpstr>
      <vt:lpstr>Using the variational autoencoder</vt:lpstr>
      <vt:lpstr>VAEs with convolutions</vt:lpstr>
      <vt:lpstr>VAEs in practice</vt:lpstr>
      <vt:lpstr>VAEs in practice</vt:lpstr>
      <vt:lpstr>Conditional Variational Autoencoders (CVAEs)</vt:lpstr>
      <vt:lpstr>Conditional Variational Autoencoders (CVAEs)</vt:lpstr>
      <vt:lpstr>Conditional Variational Autoencoders (CVAEs)</vt:lpstr>
      <vt:lpstr>Denoising Autoencoders</vt:lpstr>
      <vt:lpstr>PowerPoint Presentation</vt:lpstr>
      <vt:lpstr>PowerPoint Presentation</vt:lpstr>
      <vt:lpstr>PowerPoint Presentation</vt:lpstr>
      <vt:lpstr>   xˆi ∈ R784</vt:lpstr>
      <vt:lpstr>Task: Hand-written digit  recognition</vt:lpstr>
      <vt:lpstr>Figure: Vanilla AE  (No noise)</vt:lpstr>
      <vt:lpstr>PowerPoint Presentation</vt:lpstr>
      <vt:lpstr>References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01-243172-020</cp:lastModifiedBy>
  <cp:revision>1747</cp:revision>
  <dcterms:created xsi:type="dcterms:W3CDTF">2006-08-16T00:00:00Z</dcterms:created>
  <dcterms:modified xsi:type="dcterms:W3CDTF">2025-10-08T09:33:08Z</dcterms:modified>
</cp:coreProperties>
</file>